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445" r:id="rId3"/>
    <p:sldId id="446" r:id="rId4"/>
    <p:sldId id="412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377" r:id="rId14"/>
    <p:sldId id="443" r:id="rId15"/>
    <p:sldId id="444" r:id="rId16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AB4"/>
    <a:srgbClr val="78B832"/>
    <a:srgbClr val="ADDB7B"/>
    <a:srgbClr val="00CC00"/>
    <a:srgbClr val="FF6600"/>
    <a:srgbClr val="FFCC00"/>
    <a:srgbClr val="FF6699"/>
    <a:srgbClr val="FF9900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 autoAdjust="0"/>
    <p:restoredTop sz="98273" autoAdjust="0"/>
  </p:normalViewPr>
  <p:slideViewPr>
    <p:cSldViewPr>
      <p:cViewPr varScale="1">
        <p:scale>
          <a:sx n="109" d="100"/>
          <a:sy n="109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D24FA-622E-4F75-83F8-FE953C4EAE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5E165-0275-4353-8822-F3C9E1229890}">
      <dgm:prSet/>
      <dgm:spPr/>
      <dgm:t>
        <a:bodyPr/>
        <a:lstStyle/>
        <a:p>
          <a:pPr algn="l"/>
          <a:r>
            <a:rPr lang="ru-RU" dirty="0" smtClean="0"/>
            <a:t> выявление, поддержка и сопровождение одаренных учащихся, ориентированных на инженерно-технические специальности, способных к техническому творчеству и инновационному мышлению, способных выработать совместное практическое решение с помощью метода кейсов </a:t>
          </a:r>
          <a:endParaRPr lang="ru-RU" dirty="0"/>
        </a:p>
      </dgm:t>
    </dgm:pt>
    <dgm:pt modelId="{65754391-E559-4C97-B40B-DBDC77C54329}" type="parTrans" cxnId="{3E7C251F-88E8-4413-BE43-E355BECC765B}">
      <dgm:prSet/>
      <dgm:spPr/>
      <dgm:t>
        <a:bodyPr/>
        <a:lstStyle/>
        <a:p>
          <a:pPr algn="l"/>
          <a:endParaRPr lang="ru-RU" dirty="0"/>
        </a:p>
      </dgm:t>
    </dgm:pt>
    <dgm:pt modelId="{24E12F32-A2A3-4048-81AE-19333139709C}" type="sibTrans" cxnId="{3E7C251F-88E8-4413-BE43-E355BECC765B}">
      <dgm:prSet/>
      <dgm:spPr/>
      <dgm:t>
        <a:bodyPr/>
        <a:lstStyle/>
        <a:p>
          <a:pPr algn="l"/>
          <a:endParaRPr lang="ru-RU" dirty="0"/>
        </a:p>
      </dgm:t>
    </dgm:pt>
    <dgm:pt modelId="{AAAB1A5C-0C44-4FE1-A6F3-22C598CDC56E}" type="pres">
      <dgm:prSet presAssocID="{525D24FA-622E-4F75-83F8-FE953C4EAE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0B513-48DD-472C-A5BB-D8B46D3DBAB9}" type="pres">
      <dgm:prSet presAssocID="{1BA5E165-0275-4353-8822-F3C9E12298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355F8-7D5F-4251-8C88-ED9C74260666}" type="presOf" srcId="{525D24FA-622E-4F75-83F8-FE953C4EAE39}" destId="{AAAB1A5C-0C44-4FE1-A6F3-22C598CDC56E}" srcOrd="0" destOrd="0" presId="urn:microsoft.com/office/officeart/2005/8/layout/vList2"/>
    <dgm:cxn modelId="{F5C79528-8C9D-4859-AAB7-5E2F15AC00D8}" type="presOf" srcId="{1BA5E165-0275-4353-8822-F3C9E1229890}" destId="{55F0B513-48DD-472C-A5BB-D8B46D3DBAB9}" srcOrd="0" destOrd="0" presId="urn:microsoft.com/office/officeart/2005/8/layout/vList2"/>
    <dgm:cxn modelId="{3E7C251F-88E8-4413-BE43-E355BECC765B}" srcId="{525D24FA-622E-4F75-83F8-FE953C4EAE39}" destId="{1BA5E165-0275-4353-8822-F3C9E1229890}" srcOrd="0" destOrd="0" parTransId="{65754391-E559-4C97-B40B-DBDC77C54329}" sibTransId="{24E12F32-A2A3-4048-81AE-19333139709C}"/>
    <dgm:cxn modelId="{1D91B898-FD9B-492B-A85E-4FB00F1435BE}" type="presParOf" srcId="{AAAB1A5C-0C44-4FE1-A6F3-22C598CDC56E}" destId="{55F0B513-48DD-472C-A5BB-D8B46D3DBA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63F86-E339-4115-8BAA-E52706861D8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F0ED13-3880-4A77-9ED7-F964575ABB19}">
      <dgm:prSet phldrT="[Текст]" custT="1"/>
      <dgm:spPr/>
      <dgm:t>
        <a:bodyPr/>
        <a:lstStyle/>
        <a:p>
          <a:pPr algn="ctr"/>
          <a:endParaRPr lang="ru-RU" sz="2800" dirty="0">
            <a:latin typeface="+mn-lt"/>
            <a:ea typeface="Segoe UI Symbol" panose="020B0502040204020203" pitchFamily="34" charset="0"/>
          </a:endParaRPr>
        </a:p>
      </dgm:t>
    </dgm:pt>
    <dgm:pt modelId="{4ACCC2B7-8AF3-4D61-8694-C93A960640B1}" type="parTrans" cxnId="{81710306-7A5D-42FD-9B2A-04AED542F2D9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+mn-lt"/>
          </a:endParaRPr>
        </a:p>
      </dgm:t>
    </dgm:pt>
    <dgm:pt modelId="{F2CDC35D-25AC-443F-BF82-6E95A9DFCD38}" type="sibTrans" cxnId="{81710306-7A5D-42FD-9B2A-04AED542F2D9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+mn-lt"/>
          </a:endParaRPr>
        </a:p>
      </dgm:t>
    </dgm:pt>
    <dgm:pt modelId="{546D5891-115B-4849-89B4-F23BEF72BA98}">
      <dgm:prSet phldrT="[Текст]" custT="1"/>
      <dgm:spPr/>
      <dgm:t>
        <a:bodyPr/>
        <a:lstStyle/>
        <a:p>
          <a:pPr algn="ctr"/>
          <a:endParaRPr lang="ru-RU" sz="2800" dirty="0">
            <a:latin typeface="+mn-lt"/>
          </a:endParaRPr>
        </a:p>
      </dgm:t>
    </dgm:pt>
    <dgm:pt modelId="{45C68119-F8CF-45D6-8F74-168A8FB4E369}" type="parTrans" cxnId="{83D0EF91-91CB-4821-891D-550C8246381E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+mn-lt"/>
          </a:endParaRPr>
        </a:p>
      </dgm:t>
    </dgm:pt>
    <dgm:pt modelId="{8C48AF8C-9121-4513-B20E-3393AE2B8A24}" type="sibTrans" cxnId="{83D0EF91-91CB-4821-891D-550C8246381E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+mn-lt"/>
          </a:endParaRPr>
        </a:p>
      </dgm:t>
    </dgm:pt>
    <dgm:pt modelId="{B77AB8BD-C57A-4271-97F8-FDCD922AC201}">
      <dgm:prSet phldrT="[Текст]" custT="1"/>
      <dgm:spPr/>
      <dgm:t>
        <a:bodyPr/>
        <a:lstStyle/>
        <a:p>
          <a:pPr algn="ctr"/>
          <a:endParaRPr lang="ru-RU" sz="2800" dirty="0">
            <a:latin typeface="+mn-lt"/>
          </a:endParaRPr>
        </a:p>
      </dgm:t>
    </dgm:pt>
    <dgm:pt modelId="{99AE8886-CB8E-4B02-B936-50A6FF283B89}" type="parTrans" cxnId="{CED4F5FA-7635-47A3-92DA-269820D334E9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+mn-lt"/>
          </a:endParaRPr>
        </a:p>
      </dgm:t>
    </dgm:pt>
    <dgm:pt modelId="{9AB8F916-9358-4FAB-A35E-DAAD5C830037}" type="sibTrans" cxnId="{CED4F5FA-7635-47A3-92DA-269820D334E9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+mn-lt"/>
          </a:endParaRPr>
        </a:p>
      </dgm:t>
    </dgm:pt>
    <dgm:pt modelId="{01B0A2FB-90D1-4431-A3EA-EDC0BE9D0B95}">
      <dgm:prSet phldrT="[Текст]" custT="1"/>
      <dgm:spPr/>
      <dgm:t>
        <a:bodyPr/>
        <a:lstStyle/>
        <a:p>
          <a:pPr algn="ctr"/>
          <a:endParaRPr lang="ru-RU" sz="2800" dirty="0">
            <a:latin typeface="+mn-lt"/>
          </a:endParaRPr>
        </a:p>
      </dgm:t>
    </dgm:pt>
    <dgm:pt modelId="{92CF5DA4-3A50-4D50-9E16-989BC468AD1D}" type="parTrans" cxnId="{D22E45D7-DE5A-4755-ACD5-E949D98AB402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2703546B-E878-43A3-AEA7-ED81DB85330D}" type="sibTrans" cxnId="{D22E45D7-DE5A-4755-ACD5-E949D98AB402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47D2D794-8735-4F3D-90F9-06504CB55594}" type="pres">
      <dgm:prSet presAssocID="{BBF63F86-E339-4115-8BAA-E52706861D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D2D489-8673-4709-9F43-304AA373A4A3}" type="pres">
      <dgm:prSet presAssocID="{79F0ED13-3880-4A77-9ED7-F964575ABB19}" presName="composite" presStyleCnt="0"/>
      <dgm:spPr/>
      <dgm:t>
        <a:bodyPr/>
        <a:lstStyle/>
        <a:p>
          <a:endParaRPr lang="ru-RU"/>
        </a:p>
      </dgm:t>
    </dgm:pt>
    <dgm:pt modelId="{FDF58B66-3EA4-4195-9AF1-016EC8A1435F}" type="pres">
      <dgm:prSet presAssocID="{79F0ED13-3880-4A77-9ED7-F964575ABB19}" presName="LShape" presStyleLbl="alignNode1" presStyleIdx="0" presStyleCnt="7"/>
      <dgm:spPr/>
      <dgm:t>
        <a:bodyPr/>
        <a:lstStyle/>
        <a:p>
          <a:endParaRPr lang="ru-RU"/>
        </a:p>
      </dgm:t>
    </dgm:pt>
    <dgm:pt modelId="{9A877039-D960-4F47-A643-446D61BFE15E}" type="pres">
      <dgm:prSet presAssocID="{79F0ED13-3880-4A77-9ED7-F964575ABB19}" presName="ParentText" presStyleLbl="revTx" presStyleIdx="0" presStyleCnt="4" custScaleY="9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35099-C747-42A0-A53B-9E52D18DEFD4}" type="pres">
      <dgm:prSet presAssocID="{79F0ED13-3880-4A77-9ED7-F964575ABB19}" presName="Triangle" presStyleLbl="alignNode1" presStyleIdx="1" presStyleCnt="7"/>
      <dgm:spPr/>
      <dgm:t>
        <a:bodyPr/>
        <a:lstStyle/>
        <a:p>
          <a:endParaRPr lang="ru-RU"/>
        </a:p>
      </dgm:t>
    </dgm:pt>
    <dgm:pt modelId="{08F943A2-C999-49BF-ABE8-BB8CD28E9D76}" type="pres">
      <dgm:prSet presAssocID="{F2CDC35D-25AC-443F-BF82-6E95A9DFCD38}" presName="sibTrans" presStyleCnt="0"/>
      <dgm:spPr/>
      <dgm:t>
        <a:bodyPr/>
        <a:lstStyle/>
        <a:p>
          <a:endParaRPr lang="ru-RU"/>
        </a:p>
      </dgm:t>
    </dgm:pt>
    <dgm:pt modelId="{6B595783-C56D-43F0-B13B-17A3405BE785}" type="pres">
      <dgm:prSet presAssocID="{F2CDC35D-25AC-443F-BF82-6E95A9DFCD38}" presName="space" presStyleCnt="0"/>
      <dgm:spPr/>
      <dgm:t>
        <a:bodyPr/>
        <a:lstStyle/>
        <a:p>
          <a:endParaRPr lang="ru-RU"/>
        </a:p>
      </dgm:t>
    </dgm:pt>
    <dgm:pt modelId="{C6712870-4F7F-498D-84EB-1DCF41DBF00E}" type="pres">
      <dgm:prSet presAssocID="{B77AB8BD-C57A-4271-97F8-FDCD922AC201}" presName="composite" presStyleCnt="0"/>
      <dgm:spPr/>
      <dgm:t>
        <a:bodyPr/>
        <a:lstStyle/>
        <a:p>
          <a:endParaRPr lang="ru-RU"/>
        </a:p>
      </dgm:t>
    </dgm:pt>
    <dgm:pt modelId="{E4406CB3-EB96-4EFE-A1EA-70C4FC827562}" type="pres">
      <dgm:prSet presAssocID="{B77AB8BD-C57A-4271-97F8-FDCD922AC201}" presName="LShape" presStyleLbl="alignNode1" presStyleIdx="2" presStyleCnt="7"/>
      <dgm:spPr/>
      <dgm:t>
        <a:bodyPr/>
        <a:lstStyle/>
        <a:p>
          <a:endParaRPr lang="ru-RU"/>
        </a:p>
      </dgm:t>
    </dgm:pt>
    <dgm:pt modelId="{65EA6E2E-B2E5-4EA5-8105-CCB9523CDF7C}" type="pres">
      <dgm:prSet presAssocID="{B77AB8BD-C57A-4271-97F8-FDCD922AC20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259F5-896A-4FD5-A71B-D311F1E94ACD}" type="pres">
      <dgm:prSet presAssocID="{B77AB8BD-C57A-4271-97F8-FDCD922AC201}" presName="Triangle" presStyleLbl="alignNode1" presStyleIdx="3" presStyleCnt="7"/>
      <dgm:spPr/>
      <dgm:t>
        <a:bodyPr/>
        <a:lstStyle/>
        <a:p>
          <a:endParaRPr lang="ru-RU"/>
        </a:p>
      </dgm:t>
    </dgm:pt>
    <dgm:pt modelId="{8E10A8B9-B409-4DA1-A89E-650051CD305A}" type="pres">
      <dgm:prSet presAssocID="{9AB8F916-9358-4FAB-A35E-DAAD5C830037}" presName="sibTrans" presStyleCnt="0"/>
      <dgm:spPr/>
      <dgm:t>
        <a:bodyPr/>
        <a:lstStyle/>
        <a:p>
          <a:endParaRPr lang="ru-RU"/>
        </a:p>
      </dgm:t>
    </dgm:pt>
    <dgm:pt modelId="{D57E6813-F7F8-479D-B963-E07D6E218605}" type="pres">
      <dgm:prSet presAssocID="{9AB8F916-9358-4FAB-A35E-DAAD5C830037}" presName="space" presStyleCnt="0"/>
      <dgm:spPr/>
      <dgm:t>
        <a:bodyPr/>
        <a:lstStyle/>
        <a:p>
          <a:endParaRPr lang="ru-RU"/>
        </a:p>
      </dgm:t>
    </dgm:pt>
    <dgm:pt modelId="{031EABE4-BCEF-4C33-ACA2-845DE94BD0FE}" type="pres">
      <dgm:prSet presAssocID="{546D5891-115B-4849-89B4-F23BEF72BA98}" presName="composite" presStyleCnt="0"/>
      <dgm:spPr/>
      <dgm:t>
        <a:bodyPr/>
        <a:lstStyle/>
        <a:p>
          <a:endParaRPr lang="ru-RU"/>
        </a:p>
      </dgm:t>
    </dgm:pt>
    <dgm:pt modelId="{E1F1CB98-D226-4B01-802C-1AC55264D333}" type="pres">
      <dgm:prSet presAssocID="{546D5891-115B-4849-89B4-F23BEF72BA98}" presName="LShape" presStyleLbl="alignNode1" presStyleIdx="4" presStyleCnt="7"/>
      <dgm:spPr/>
      <dgm:t>
        <a:bodyPr/>
        <a:lstStyle/>
        <a:p>
          <a:endParaRPr lang="ru-RU"/>
        </a:p>
      </dgm:t>
    </dgm:pt>
    <dgm:pt modelId="{A6C77C29-323D-48A9-B8AD-C9086F1C9FA6}" type="pres">
      <dgm:prSet presAssocID="{546D5891-115B-4849-89B4-F23BEF72BA98}" presName="ParentText" presStyleLbl="revTx" presStyleIdx="2" presStyleCnt="4" custScaleX="78453" custLinFactNeighborX="2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EA7A2-D71B-4D6D-8DFA-8BB429F20198}" type="pres">
      <dgm:prSet presAssocID="{546D5891-115B-4849-89B4-F23BEF72BA98}" presName="Triangle" presStyleLbl="alignNode1" presStyleIdx="5" presStyleCnt="7"/>
      <dgm:spPr/>
      <dgm:t>
        <a:bodyPr/>
        <a:lstStyle/>
        <a:p>
          <a:endParaRPr lang="ru-RU"/>
        </a:p>
      </dgm:t>
    </dgm:pt>
    <dgm:pt modelId="{2C17042B-39EF-4514-B8C4-3BB6E217F18D}" type="pres">
      <dgm:prSet presAssocID="{8C48AF8C-9121-4513-B20E-3393AE2B8A24}" presName="sibTrans" presStyleCnt="0"/>
      <dgm:spPr/>
      <dgm:t>
        <a:bodyPr/>
        <a:lstStyle/>
        <a:p>
          <a:endParaRPr lang="ru-RU"/>
        </a:p>
      </dgm:t>
    </dgm:pt>
    <dgm:pt modelId="{94E96737-27EB-4511-AE11-8904C4D4A332}" type="pres">
      <dgm:prSet presAssocID="{8C48AF8C-9121-4513-B20E-3393AE2B8A24}" presName="space" presStyleCnt="0"/>
      <dgm:spPr/>
      <dgm:t>
        <a:bodyPr/>
        <a:lstStyle/>
        <a:p>
          <a:endParaRPr lang="ru-RU"/>
        </a:p>
      </dgm:t>
    </dgm:pt>
    <dgm:pt modelId="{A9B757E4-21C5-42F5-A9BB-B5B74F5A5816}" type="pres">
      <dgm:prSet presAssocID="{01B0A2FB-90D1-4431-A3EA-EDC0BE9D0B95}" presName="composite" presStyleCnt="0"/>
      <dgm:spPr/>
      <dgm:t>
        <a:bodyPr/>
        <a:lstStyle/>
        <a:p>
          <a:endParaRPr lang="ru-RU"/>
        </a:p>
      </dgm:t>
    </dgm:pt>
    <dgm:pt modelId="{3F7C0A49-F687-43E8-B3E7-80AE06091463}" type="pres">
      <dgm:prSet presAssocID="{01B0A2FB-90D1-4431-A3EA-EDC0BE9D0B95}" presName="LShape" presStyleLbl="alignNode1" presStyleIdx="6" presStyleCnt="7"/>
      <dgm:spPr/>
      <dgm:t>
        <a:bodyPr/>
        <a:lstStyle/>
        <a:p>
          <a:endParaRPr lang="ru-RU"/>
        </a:p>
      </dgm:t>
    </dgm:pt>
    <dgm:pt modelId="{64703989-67F3-43CE-A056-D0E7BFBE237F}" type="pres">
      <dgm:prSet presAssocID="{01B0A2FB-90D1-4431-A3EA-EDC0BE9D0B9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E45D7-DE5A-4755-ACD5-E949D98AB402}" srcId="{BBF63F86-E339-4115-8BAA-E52706861D81}" destId="{01B0A2FB-90D1-4431-A3EA-EDC0BE9D0B95}" srcOrd="3" destOrd="0" parTransId="{92CF5DA4-3A50-4D50-9E16-989BC468AD1D}" sibTransId="{2703546B-E878-43A3-AEA7-ED81DB85330D}"/>
    <dgm:cxn modelId="{83D0EF91-91CB-4821-891D-550C8246381E}" srcId="{BBF63F86-E339-4115-8BAA-E52706861D81}" destId="{546D5891-115B-4849-89B4-F23BEF72BA98}" srcOrd="2" destOrd="0" parTransId="{45C68119-F8CF-45D6-8F74-168A8FB4E369}" sibTransId="{8C48AF8C-9121-4513-B20E-3393AE2B8A24}"/>
    <dgm:cxn modelId="{7B5FFF62-4083-4966-91A2-4E4C4CFA366A}" type="presOf" srcId="{B77AB8BD-C57A-4271-97F8-FDCD922AC201}" destId="{65EA6E2E-B2E5-4EA5-8105-CCB9523CDF7C}" srcOrd="0" destOrd="0" presId="urn:microsoft.com/office/officeart/2009/3/layout/StepUpProcess"/>
    <dgm:cxn modelId="{0578F08F-494A-4701-B5DC-B6AE13DB8552}" type="presOf" srcId="{546D5891-115B-4849-89B4-F23BEF72BA98}" destId="{A6C77C29-323D-48A9-B8AD-C9086F1C9FA6}" srcOrd="0" destOrd="0" presId="urn:microsoft.com/office/officeart/2009/3/layout/StepUpProcess"/>
    <dgm:cxn modelId="{81710306-7A5D-42FD-9B2A-04AED542F2D9}" srcId="{BBF63F86-E339-4115-8BAA-E52706861D81}" destId="{79F0ED13-3880-4A77-9ED7-F964575ABB19}" srcOrd="0" destOrd="0" parTransId="{4ACCC2B7-8AF3-4D61-8694-C93A960640B1}" sibTransId="{F2CDC35D-25AC-443F-BF82-6E95A9DFCD38}"/>
    <dgm:cxn modelId="{28DF08F2-493A-4824-A759-64A5747AAFC6}" type="presOf" srcId="{BBF63F86-E339-4115-8BAA-E52706861D81}" destId="{47D2D794-8735-4F3D-90F9-06504CB55594}" srcOrd="0" destOrd="0" presId="urn:microsoft.com/office/officeart/2009/3/layout/StepUpProcess"/>
    <dgm:cxn modelId="{C3D740FD-0B13-4D4E-9F67-541787359768}" type="presOf" srcId="{79F0ED13-3880-4A77-9ED7-F964575ABB19}" destId="{9A877039-D960-4F47-A643-446D61BFE15E}" srcOrd="0" destOrd="0" presId="urn:microsoft.com/office/officeart/2009/3/layout/StepUpProcess"/>
    <dgm:cxn modelId="{CED4F5FA-7635-47A3-92DA-269820D334E9}" srcId="{BBF63F86-E339-4115-8BAA-E52706861D81}" destId="{B77AB8BD-C57A-4271-97F8-FDCD922AC201}" srcOrd="1" destOrd="0" parTransId="{99AE8886-CB8E-4B02-B936-50A6FF283B89}" sibTransId="{9AB8F916-9358-4FAB-A35E-DAAD5C830037}"/>
    <dgm:cxn modelId="{239F7B3B-510C-42BF-896B-ADFDF7EEF846}" type="presOf" srcId="{01B0A2FB-90D1-4431-A3EA-EDC0BE9D0B95}" destId="{64703989-67F3-43CE-A056-D0E7BFBE237F}" srcOrd="0" destOrd="0" presId="urn:microsoft.com/office/officeart/2009/3/layout/StepUpProcess"/>
    <dgm:cxn modelId="{46232F80-88E0-4FD6-A454-0F6DFFCB3820}" type="presParOf" srcId="{47D2D794-8735-4F3D-90F9-06504CB55594}" destId="{87D2D489-8673-4709-9F43-304AA373A4A3}" srcOrd="0" destOrd="0" presId="urn:microsoft.com/office/officeart/2009/3/layout/StepUpProcess"/>
    <dgm:cxn modelId="{6D23EC45-9EEC-458F-B972-11ECD1EFC51A}" type="presParOf" srcId="{87D2D489-8673-4709-9F43-304AA373A4A3}" destId="{FDF58B66-3EA4-4195-9AF1-016EC8A1435F}" srcOrd="0" destOrd="0" presId="urn:microsoft.com/office/officeart/2009/3/layout/StepUpProcess"/>
    <dgm:cxn modelId="{1F188799-FB39-4B98-959A-A59329E23B7E}" type="presParOf" srcId="{87D2D489-8673-4709-9F43-304AA373A4A3}" destId="{9A877039-D960-4F47-A643-446D61BFE15E}" srcOrd="1" destOrd="0" presId="urn:microsoft.com/office/officeart/2009/3/layout/StepUpProcess"/>
    <dgm:cxn modelId="{03EBE3AD-34F8-4671-BD0B-3963286AAF4E}" type="presParOf" srcId="{87D2D489-8673-4709-9F43-304AA373A4A3}" destId="{58435099-C747-42A0-A53B-9E52D18DEFD4}" srcOrd="2" destOrd="0" presId="urn:microsoft.com/office/officeart/2009/3/layout/StepUpProcess"/>
    <dgm:cxn modelId="{27F7C5E7-820D-4E80-8CA8-879C2622CF2B}" type="presParOf" srcId="{47D2D794-8735-4F3D-90F9-06504CB55594}" destId="{08F943A2-C999-49BF-ABE8-BB8CD28E9D76}" srcOrd="1" destOrd="0" presId="urn:microsoft.com/office/officeart/2009/3/layout/StepUpProcess"/>
    <dgm:cxn modelId="{4220B8EE-FB93-4BCF-BF52-CE23EC581F6B}" type="presParOf" srcId="{08F943A2-C999-49BF-ABE8-BB8CD28E9D76}" destId="{6B595783-C56D-43F0-B13B-17A3405BE785}" srcOrd="0" destOrd="0" presId="urn:microsoft.com/office/officeart/2009/3/layout/StepUpProcess"/>
    <dgm:cxn modelId="{519DF625-0370-4CD7-8F59-CD88EF9823B3}" type="presParOf" srcId="{47D2D794-8735-4F3D-90F9-06504CB55594}" destId="{C6712870-4F7F-498D-84EB-1DCF41DBF00E}" srcOrd="2" destOrd="0" presId="urn:microsoft.com/office/officeart/2009/3/layout/StepUpProcess"/>
    <dgm:cxn modelId="{1EDC0792-C2C2-4200-B12F-B28211CF012B}" type="presParOf" srcId="{C6712870-4F7F-498D-84EB-1DCF41DBF00E}" destId="{E4406CB3-EB96-4EFE-A1EA-70C4FC827562}" srcOrd="0" destOrd="0" presId="urn:microsoft.com/office/officeart/2009/3/layout/StepUpProcess"/>
    <dgm:cxn modelId="{E86CAAD7-E3D3-4614-8C56-9D2A836A5FC1}" type="presParOf" srcId="{C6712870-4F7F-498D-84EB-1DCF41DBF00E}" destId="{65EA6E2E-B2E5-4EA5-8105-CCB9523CDF7C}" srcOrd="1" destOrd="0" presId="urn:microsoft.com/office/officeart/2009/3/layout/StepUpProcess"/>
    <dgm:cxn modelId="{B188BAC3-E2AA-417A-A2EF-655DE9DC855E}" type="presParOf" srcId="{C6712870-4F7F-498D-84EB-1DCF41DBF00E}" destId="{F86259F5-896A-4FD5-A71B-D311F1E94ACD}" srcOrd="2" destOrd="0" presId="urn:microsoft.com/office/officeart/2009/3/layout/StepUpProcess"/>
    <dgm:cxn modelId="{04557EED-F833-46F9-A081-6DAFF9122B74}" type="presParOf" srcId="{47D2D794-8735-4F3D-90F9-06504CB55594}" destId="{8E10A8B9-B409-4DA1-A89E-650051CD305A}" srcOrd="3" destOrd="0" presId="urn:microsoft.com/office/officeart/2009/3/layout/StepUpProcess"/>
    <dgm:cxn modelId="{90393B5C-BADB-485A-B376-992AD8E63DAF}" type="presParOf" srcId="{8E10A8B9-B409-4DA1-A89E-650051CD305A}" destId="{D57E6813-F7F8-479D-B963-E07D6E218605}" srcOrd="0" destOrd="0" presId="urn:microsoft.com/office/officeart/2009/3/layout/StepUpProcess"/>
    <dgm:cxn modelId="{1E176249-BA0F-4CFF-93D8-F90B49497CFF}" type="presParOf" srcId="{47D2D794-8735-4F3D-90F9-06504CB55594}" destId="{031EABE4-BCEF-4C33-ACA2-845DE94BD0FE}" srcOrd="4" destOrd="0" presId="urn:microsoft.com/office/officeart/2009/3/layout/StepUpProcess"/>
    <dgm:cxn modelId="{CFE00E7A-0A7B-4F7A-BB32-476BC48ECC7B}" type="presParOf" srcId="{031EABE4-BCEF-4C33-ACA2-845DE94BD0FE}" destId="{E1F1CB98-D226-4B01-802C-1AC55264D333}" srcOrd="0" destOrd="0" presId="urn:microsoft.com/office/officeart/2009/3/layout/StepUpProcess"/>
    <dgm:cxn modelId="{922750CC-DB42-456B-BA46-89462DFF6748}" type="presParOf" srcId="{031EABE4-BCEF-4C33-ACA2-845DE94BD0FE}" destId="{A6C77C29-323D-48A9-B8AD-C9086F1C9FA6}" srcOrd="1" destOrd="0" presId="urn:microsoft.com/office/officeart/2009/3/layout/StepUpProcess"/>
    <dgm:cxn modelId="{4FE7E4F3-35FD-4335-84E8-9E7E7BFFFE05}" type="presParOf" srcId="{031EABE4-BCEF-4C33-ACA2-845DE94BD0FE}" destId="{0A1EA7A2-D71B-4D6D-8DFA-8BB429F20198}" srcOrd="2" destOrd="0" presId="urn:microsoft.com/office/officeart/2009/3/layout/StepUpProcess"/>
    <dgm:cxn modelId="{A8D9FF3B-F154-480C-879C-DC121F65258E}" type="presParOf" srcId="{47D2D794-8735-4F3D-90F9-06504CB55594}" destId="{2C17042B-39EF-4514-B8C4-3BB6E217F18D}" srcOrd="5" destOrd="0" presId="urn:microsoft.com/office/officeart/2009/3/layout/StepUpProcess"/>
    <dgm:cxn modelId="{4AA454DE-651B-4CD1-B396-3368E23A6A9D}" type="presParOf" srcId="{2C17042B-39EF-4514-B8C4-3BB6E217F18D}" destId="{94E96737-27EB-4511-AE11-8904C4D4A332}" srcOrd="0" destOrd="0" presId="urn:microsoft.com/office/officeart/2009/3/layout/StepUpProcess"/>
    <dgm:cxn modelId="{34631D28-6990-4629-B37C-4F12AFF3041E}" type="presParOf" srcId="{47D2D794-8735-4F3D-90F9-06504CB55594}" destId="{A9B757E4-21C5-42F5-A9BB-B5B74F5A5816}" srcOrd="6" destOrd="0" presId="urn:microsoft.com/office/officeart/2009/3/layout/StepUpProcess"/>
    <dgm:cxn modelId="{CB973749-D8A8-469C-9640-2A3D28E89FC2}" type="presParOf" srcId="{A9B757E4-21C5-42F5-A9BB-B5B74F5A5816}" destId="{3F7C0A49-F687-43E8-B3E7-80AE06091463}" srcOrd="0" destOrd="0" presId="urn:microsoft.com/office/officeart/2009/3/layout/StepUpProcess"/>
    <dgm:cxn modelId="{2CA37B50-83E2-4ACC-AB74-19F4C454D9E6}" type="presParOf" srcId="{A9B757E4-21C5-42F5-A9BB-B5B74F5A5816}" destId="{64703989-67F3-43CE-A056-D0E7BFBE23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0B513-48DD-472C-A5BB-D8B46D3DBAB9}">
      <dsp:nvSpPr>
        <dsp:cNvPr id="0" name=""/>
        <dsp:cNvSpPr/>
      </dsp:nvSpPr>
      <dsp:spPr>
        <a:xfrm>
          <a:off x="0" y="127773"/>
          <a:ext cx="6868899" cy="298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выявление, поддержка и сопровождение одаренных учащихся, ориентированных на инженерно-технические специальности, способных к техническому творчеству и инновационному мышлению, способных выработать совместное практическое решение с помощью метода кейсов </a:t>
          </a:r>
          <a:endParaRPr lang="ru-RU" sz="2200" kern="1200" dirty="0"/>
        </a:p>
      </dsp:txBody>
      <dsp:txXfrm>
        <a:off x="145757" y="273530"/>
        <a:ext cx="6577385" cy="2694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58B66-3EA4-4195-9AF1-016EC8A1435F}">
      <dsp:nvSpPr>
        <dsp:cNvPr id="0" name=""/>
        <dsp:cNvSpPr/>
      </dsp:nvSpPr>
      <dsp:spPr>
        <a:xfrm rot="5400000">
          <a:off x="992229" y="965038"/>
          <a:ext cx="933473" cy="155327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77039-D960-4F47-A643-446D61BFE15E}">
      <dsp:nvSpPr>
        <dsp:cNvPr id="0" name=""/>
        <dsp:cNvSpPr/>
      </dsp:nvSpPr>
      <dsp:spPr>
        <a:xfrm>
          <a:off x="836409" y="1436097"/>
          <a:ext cx="1402309" cy="121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+mn-lt"/>
            <a:ea typeface="Segoe UI Symbol" panose="020B0502040204020203" pitchFamily="34" charset="0"/>
          </a:endParaRPr>
        </a:p>
      </dsp:txBody>
      <dsp:txXfrm>
        <a:off x="836409" y="1436097"/>
        <a:ext cx="1402309" cy="1215279"/>
      </dsp:txXfrm>
    </dsp:sp>
    <dsp:sp modelId="{58435099-C747-42A0-A53B-9E52D18DEFD4}">
      <dsp:nvSpPr>
        <dsp:cNvPr id="0" name=""/>
        <dsp:cNvSpPr/>
      </dsp:nvSpPr>
      <dsp:spPr>
        <a:xfrm>
          <a:off x="1974132" y="850683"/>
          <a:ext cx="264586" cy="264586"/>
        </a:xfrm>
        <a:prstGeom prst="triangle">
          <a:avLst>
            <a:gd name="adj" fmla="val 10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6CB3-EB96-4EFE-A1EA-70C4FC827562}">
      <dsp:nvSpPr>
        <dsp:cNvPr id="0" name=""/>
        <dsp:cNvSpPr/>
      </dsp:nvSpPr>
      <dsp:spPr>
        <a:xfrm rot="5400000">
          <a:off x="2708929" y="540238"/>
          <a:ext cx="933473" cy="155327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A6E2E-B2E5-4EA5-8105-CCB9523CDF7C}">
      <dsp:nvSpPr>
        <dsp:cNvPr id="0" name=""/>
        <dsp:cNvSpPr/>
      </dsp:nvSpPr>
      <dsp:spPr>
        <a:xfrm>
          <a:off x="2553109" y="1004334"/>
          <a:ext cx="1402309" cy="122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+mn-lt"/>
          </a:endParaRPr>
        </a:p>
      </dsp:txBody>
      <dsp:txXfrm>
        <a:off x="2553109" y="1004334"/>
        <a:ext cx="1402309" cy="1229206"/>
      </dsp:txXfrm>
    </dsp:sp>
    <dsp:sp modelId="{F86259F5-896A-4FD5-A71B-D311F1E94ACD}">
      <dsp:nvSpPr>
        <dsp:cNvPr id="0" name=""/>
        <dsp:cNvSpPr/>
      </dsp:nvSpPr>
      <dsp:spPr>
        <a:xfrm>
          <a:off x="3690832" y="425884"/>
          <a:ext cx="264586" cy="264586"/>
        </a:xfrm>
        <a:prstGeom prst="triangle">
          <a:avLst>
            <a:gd name="adj" fmla="val 1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1CB98-D226-4B01-802C-1AC55264D333}">
      <dsp:nvSpPr>
        <dsp:cNvPr id="0" name=""/>
        <dsp:cNvSpPr/>
      </dsp:nvSpPr>
      <dsp:spPr>
        <a:xfrm rot="5400000">
          <a:off x="4425630" y="115439"/>
          <a:ext cx="933473" cy="155327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77C29-323D-48A9-B8AD-C9086F1C9FA6}">
      <dsp:nvSpPr>
        <dsp:cNvPr id="0" name=""/>
        <dsp:cNvSpPr/>
      </dsp:nvSpPr>
      <dsp:spPr>
        <a:xfrm>
          <a:off x="4450715" y="579535"/>
          <a:ext cx="1100153" cy="122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+mn-lt"/>
          </a:endParaRPr>
        </a:p>
      </dsp:txBody>
      <dsp:txXfrm>
        <a:off x="4450715" y="579535"/>
        <a:ext cx="1100153" cy="1229206"/>
      </dsp:txXfrm>
    </dsp:sp>
    <dsp:sp modelId="{0A1EA7A2-D71B-4D6D-8DFA-8BB429F20198}">
      <dsp:nvSpPr>
        <dsp:cNvPr id="0" name=""/>
        <dsp:cNvSpPr/>
      </dsp:nvSpPr>
      <dsp:spPr>
        <a:xfrm>
          <a:off x="5407533" y="1085"/>
          <a:ext cx="264586" cy="264586"/>
        </a:xfrm>
        <a:prstGeom prst="triangle">
          <a:avLst>
            <a:gd name="adj" fmla="val 10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C0A49-F687-43E8-B3E7-80AE06091463}">
      <dsp:nvSpPr>
        <dsp:cNvPr id="0" name=""/>
        <dsp:cNvSpPr/>
      </dsp:nvSpPr>
      <dsp:spPr>
        <a:xfrm rot="5400000">
          <a:off x="6142331" y="-309359"/>
          <a:ext cx="933473" cy="155327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03989-67F3-43CE-A056-D0E7BFBE237F}">
      <dsp:nvSpPr>
        <dsp:cNvPr id="0" name=""/>
        <dsp:cNvSpPr/>
      </dsp:nvSpPr>
      <dsp:spPr>
        <a:xfrm>
          <a:off x="5986511" y="154736"/>
          <a:ext cx="1402309" cy="122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+mn-lt"/>
          </a:endParaRPr>
        </a:p>
      </dsp:txBody>
      <dsp:txXfrm>
        <a:off x="5986511" y="154736"/>
        <a:ext cx="1402309" cy="122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1B53B-AAF4-4297-8BB6-C14669C3D367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7" y="6456378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1669-CAB9-4443-B464-84AA4F837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8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73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356" y="1"/>
            <a:ext cx="428031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5C44A-1585-453F-B0D0-96286476B8A6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794" y="3228976"/>
            <a:ext cx="7900663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27873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356" y="6456364"/>
            <a:ext cx="428031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9AEAE-4969-4283-9273-30FF37B3A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erzlyakova\Desktop\августовка_2016\Титульный слайд и обложка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4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PlumbCondensed Cond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5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5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" b="70957"/>
          <a:stretch/>
        </p:blipFill>
        <p:spPr bwMode="auto">
          <a:xfrm>
            <a:off x="1" y="692696"/>
            <a:ext cx="660348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2" b="2448"/>
          <a:stretch/>
        </p:blipFill>
        <p:spPr bwMode="auto">
          <a:xfrm>
            <a:off x="3419872" y="5499359"/>
            <a:ext cx="5724128" cy="135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lumbCondensed Cond" pitchFamily="2" charset="-52"/>
              </a:defRPr>
            </a:lvl1pPr>
            <a:lvl2pPr>
              <a:defRPr>
                <a:latin typeface="PlumbCondensed Cond" pitchFamily="2" charset="-52"/>
              </a:defRPr>
            </a:lvl2pPr>
            <a:lvl3pPr>
              <a:defRPr>
                <a:latin typeface="PlumbCondensed Cond" pitchFamily="2" charset="-52"/>
              </a:defRPr>
            </a:lvl3pPr>
            <a:lvl4pPr>
              <a:defRPr>
                <a:latin typeface="PlumbCondensed Cond" pitchFamily="2" charset="-52"/>
              </a:defRPr>
            </a:lvl4pPr>
            <a:lvl5pPr>
              <a:defRPr>
                <a:latin typeface="PlumbCondensed Cond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-27384"/>
            <a:ext cx="8219256" cy="114300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lang="ru-RU" sz="4400" b="0" kern="1200" dirty="0">
                <a:solidFill>
                  <a:schemeClr val="accent5">
                    <a:lumMod val="75000"/>
                  </a:schemeClr>
                </a:solidFill>
                <a:latin typeface="PlumbCondensed Cond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82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9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4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0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2" b="2448"/>
          <a:stretch/>
        </p:blipFill>
        <p:spPr bwMode="auto">
          <a:xfrm>
            <a:off x="3419872" y="5499359"/>
            <a:ext cx="5724128" cy="135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umbCondensed Cond" pitchFamily="2" charset="-52"/>
              </a:defRPr>
            </a:lvl1pPr>
          </a:lstStyle>
          <a:p>
            <a:fld id="{6C44FF35-8A8C-4691-810F-E8B40D846243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umbCondensed Cond" pitchFamily="2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umbCondensed Cond" pitchFamily="2" charset="-52"/>
              </a:defRPr>
            </a:lvl1pPr>
          </a:lstStyle>
          <a:p>
            <a:fld id="{A9CF7422-C2D8-4196-9C9B-C0E9078761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0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" b="70957"/>
          <a:stretch/>
        </p:blipFill>
        <p:spPr bwMode="auto">
          <a:xfrm>
            <a:off x="1" y="692696"/>
            <a:ext cx="660348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-27384"/>
            <a:ext cx="8219256" cy="114300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lang="ru-RU" sz="4400" b="0" kern="1200" dirty="0">
                <a:solidFill>
                  <a:schemeClr val="accent5">
                    <a:lumMod val="75000"/>
                  </a:schemeClr>
                </a:solidFill>
                <a:latin typeface="PlumbCondensed Cond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55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3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9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FF35-8A8C-4691-810F-E8B40D84624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422-C2D8-4196-9C9B-C0E90787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2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lumbCondensed Cond" pitchFamily="2" charset="-52"/>
              </a:defRPr>
            </a:lvl1pPr>
          </a:lstStyle>
          <a:p>
            <a:fld id="{6C44FF35-8A8C-4691-810F-E8B40D846243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lumbCondensed Cond" pitchFamily="2" charset="-52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lumbCondensed Cond" pitchFamily="2" charset="-52"/>
              </a:defRPr>
            </a:lvl1pPr>
          </a:lstStyle>
          <a:p>
            <a:fld id="{A9CF7422-C2D8-4196-9C9B-C0E907876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3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lumbCondensed Cond" pitchFamily="2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lumbCondensed Cond" pitchFamily="2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lumbCondensed Cond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lumbCondensed Cond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lumbCondensed Cond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lumbCondensed Cond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erminova@edu.27.ru" TargetMode="External"/><Relationship Id="rId5" Type="http://schemas.openxmlformats.org/officeDocument/2006/relationships/hyperlink" Target="http://smart-27.weebly.com/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rminova@edu.27.ru" TargetMode="External"/><Relationship Id="rId2" Type="http://schemas.openxmlformats.org/officeDocument/2006/relationships/hyperlink" Target="mailto:khmaraolga@gmail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568952" cy="24507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КРАЕВОЙ ДИСТАНЦИОННЫЙ КОНКУРС КЕЙСОВ "НАНОГРАД – 2017"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5877272"/>
            <a:ext cx="7920880" cy="7920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PlumbCondensed Cond" pitchFamily="2" charset="-52"/>
              </a:rPr>
              <a:t>Хабаровский край</a:t>
            </a:r>
            <a:endParaRPr lang="ru-RU" sz="2400" b="1" dirty="0">
              <a:solidFill>
                <a:srgbClr val="0070C0"/>
              </a:solidFill>
              <a:latin typeface="PlumbCondensed Cond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592868"/>
            <a:ext cx="5541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 13 июня 2017 </a:t>
            </a:r>
            <a:r>
              <a:rPr lang="ru-RU" sz="2000" b="1" dirty="0" smtClean="0"/>
              <a:t>г. </a:t>
            </a:r>
            <a:r>
              <a:rPr lang="ru-RU" sz="2000" b="1" dirty="0"/>
              <a:t>по 27 августа 2017 </a:t>
            </a:r>
            <a:r>
              <a:rPr lang="ru-RU" sz="2000" b="1" dirty="0" smtClean="0"/>
              <a:t>г.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8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456473" y="5373216"/>
            <a:ext cx="3796047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lumbCondensed Cond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5212659"/>
            <a:ext cx="2304256" cy="53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PlumbCondensed Cond" pitchFamily="2" charset="-52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PlumbCondensed Cond" pitchFamily="2" charset="-52"/>
              </a:rPr>
              <a:t>егиональное </a:t>
            </a:r>
            <a:r>
              <a:rPr lang="ru-RU" dirty="0">
                <a:solidFill>
                  <a:schemeClr val="bg1"/>
                </a:solidFill>
                <a:latin typeface="PlumbCondensed Cond" pitchFamily="2" charset="-52"/>
              </a:rPr>
              <a:t>отделение Всероссийского Движения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805264"/>
            <a:ext cx="2350329" cy="39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PlumbCondensed Cond" pitchFamily="2" charset="-52"/>
              </a:rPr>
              <a:t>65 </a:t>
            </a:r>
            <a:r>
              <a:rPr lang="ru-RU" dirty="0" smtClean="0">
                <a:solidFill>
                  <a:schemeClr val="bg1"/>
                </a:solidFill>
                <a:latin typeface="PlumbCondensed Cond" pitchFamily="2" charset="-52"/>
              </a:rPr>
              <a:t>пилотных школ</a:t>
            </a:r>
            <a:endParaRPr lang="ru-RU" dirty="0">
              <a:solidFill>
                <a:schemeClr val="bg1"/>
              </a:solidFill>
              <a:latin typeface="PlumbCondensed Cond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6237312"/>
            <a:ext cx="2350328" cy="39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PlumbCondensed Cond" pitchFamily="2" charset="-52"/>
              </a:rPr>
              <a:t>Добровольное участие с </a:t>
            </a:r>
            <a:r>
              <a:rPr lang="ru-RU" sz="2400" dirty="0" smtClean="0">
                <a:solidFill>
                  <a:schemeClr val="bg1"/>
                </a:solidFill>
                <a:latin typeface="PlumbCondensed Cond" pitchFamily="2" charset="-52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PlumbCondensed Cond" pitchFamily="2" charset="-52"/>
              </a:rPr>
              <a:t> лет</a:t>
            </a:r>
            <a:endParaRPr lang="ru-RU" dirty="0">
              <a:solidFill>
                <a:schemeClr val="bg1"/>
              </a:solidFill>
              <a:latin typeface="PlumbCondensed Cond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2127047"/>
            <a:ext cx="20162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Взаимодействие</a:t>
            </a:r>
            <a:endParaRPr lang="ru-RU" sz="1700" dirty="0">
              <a:solidFill>
                <a:schemeClr val="bg1"/>
              </a:solidFill>
              <a:latin typeface="PlumbCondensed Cond" pitchFamily="2" charset="-52"/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Материалы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Освещение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деятельности </a:t>
            </a:r>
            <a:endParaRPr lang="ru-RU" sz="1700" dirty="0" smtClean="0">
              <a:solidFill>
                <a:schemeClr val="bg1"/>
              </a:solidFill>
              <a:latin typeface="PlumbCondensed Cond" pitchFamily="2" charset="-52"/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Образовательные программы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Контент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для детей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543" y="4928884"/>
            <a:ext cx="1872210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Творческое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развитие </a:t>
            </a:r>
            <a:endParaRPr lang="ru-RU" sz="1700" dirty="0" smtClean="0">
              <a:solidFill>
                <a:schemeClr val="bg1"/>
              </a:solidFill>
              <a:latin typeface="PlumbCondensed Cond" pitchFamily="2" charset="-52"/>
            </a:endParaRPr>
          </a:p>
          <a:p>
            <a:pPr marL="108000" indent="-1080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Развитие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детских </a:t>
            </a: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проектов</a:t>
            </a:r>
            <a:endParaRPr lang="ru-RU" sz="1700" dirty="0">
              <a:solidFill>
                <a:schemeClr val="bg1"/>
              </a:solidFill>
              <a:latin typeface="PlumbCondensed Cond" pitchFamily="2" charset="-52"/>
            </a:endParaRPr>
          </a:p>
          <a:p>
            <a:pPr marL="108000" indent="-1080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Популяризация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здорового образа </a:t>
            </a: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жизни</a:t>
            </a:r>
          </a:p>
          <a:p>
            <a:pPr marL="108000" indent="-1080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Профориентация</a:t>
            </a:r>
            <a:endParaRPr lang="ru-RU" sz="1700" dirty="0">
              <a:solidFill>
                <a:schemeClr val="bg1"/>
              </a:solidFill>
              <a:latin typeface="PlumbCondensed Cond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27372"/>
            <a:ext cx="770485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КРИТЕРИИ  ОЦЕНИВАНИЯ</a:t>
            </a:r>
          </a:p>
          <a:p>
            <a:pPr algn="ctr"/>
            <a:r>
              <a:rPr lang="ru-RU" sz="2400" b="1" dirty="0" smtClean="0"/>
              <a:t> КОНКУРСНЫХ  КЕЙСОВ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99359"/>
              </p:ext>
            </p:extLst>
          </p:nvPr>
        </p:nvGraphicFramePr>
        <p:xfrm>
          <a:off x="107504" y="1397000"/>
          <a:ext cx="9001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  <a:gridCol w="1080120"/>
              </a:tblGrid>
              <a:tr h="348961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111858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Кейс разработан в партнерстве с представителями предприятий, бизнес-организаций, научно-исследовательских институтов, профессиональных образовательных организаций и образовательных организаций высшего образования края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10 баллов</a:t>
                      </a:r>
                      <a:endParaRPr lang="ru-RU" dirty="0"/>
                    </a:p>
                  </a:txBody>
                  <a:tcPr/>
                </a:tc>
              </a:tr>
              <a:tr h="60231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Кейс основан на реальных потребностях предприятий, бизнес-организаций, учреждений края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 баллов</a:t>
                      </a:r>
                      <a:endParaRPr lang="ru-RU" dirty="0"/>
                    </a:p>
                  </a:txBody>
                  <a:tcPr/>
                </a:tc>
              </a:tr>
              <a:tr h="60231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разработанности (например, полнота информации и логическое обоснование, включение методических рекомендаций и т.д.)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 баллов</a:t>
                      </a:r>
                      <a:endParaRPr lang="ru-RU" dirty="0"/>
                    </a:p>
                  </a:txBody>
                  <a:tcPr/>
                </a:tc>
              </a:tr>
              <a:tr h="60231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проблемной ситуации описанной в кейсе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 баллов</a:t>
                      </a:r>
                      <a:endParaRPr lang="ru-RU" dirty="0"/>
                    </a:p>
                  </a:txBody>
                  <a:tcPr/>
                </a:tc>
              </a:tr>
              <a:tr h="86045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структуры и содержания кейса (совокупность событий, действий, которые раскрывают содержание кейса) конкурсным требованиям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 баллов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86045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Кейс интегрирует теоретические знания по нескольким из перечисленных предметов: физика, химия, биология, математика, география, экология, робототехника, черчение и др.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 баллов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48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2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456473" y="5373216"/>
            <a:ext cx="3796047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lumbCondensed Cond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5212659"/>
            <a:ext cx="2304256" cy="53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PlumbCondensed Cond" pitchFamily="2" charset="-52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PlumbCondensed Cond" pitchFamily="2" charset="-52"/>
              </a:rPr>
              <a:t>егиональное </a:t>
            </a:r>
            <a:r>
              <a:rPr lang="ru-RU" dirty="0">
                <a:solidFill>
                  <a:schemeClr val="bg1"/>
                </a:solidFill>
                <a:latin typeface="PlumbCondensed Cond" pitchFamily="2" charset="-52"/>
              </a:rPr>
              <a:t>отделение Всероссийского Движения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805264"/>
            <a:ext cx="2350329" cy="39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PlumbCondensed Cond" pitchFamily="2" charset="-52"/>
              </a:rPr>
              <a:t>65 </a:t>
            </a:r>
            <a:r>
              <a:rPr lang="ru-RU" dirty="0" smtClean="0">
                <a:solidFill>
                  <a:schemeClr val="bg1"/>
                </a:solidFill>
                <a:latin typeface="PlumbCondensed Cond" pitchFamily="2" charset="-52"/>
              </a:rPr>
              <a:t>пилотных школ</a:t>
            </a:r>
            <a:endParaRPr lang="ru-RU" dirty="0">
              <a:solidFill>
                <a:schemeClr val="bg1"/>
              </a:solidFill>
              <a:latin typeface="PlumbCondensed Cond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6237312"/>
            <a:ext cx="2350328" cy="39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PlumbCondensed Cond" pitchFamily="2" charset="-52"/>
              </a:rPr>
              <a:t>Добровольное участие с </a:t>
            </a:r>
            <a:r>
              <a:rPr lang="ru-RU" sz="2400" dirty="0" smtClean="0">
                <a:solidFill>
                  <a:schemeClr val="bg1"/>
                </a:solidFill>
                <a:latin typeface="PlumbCondensed Cond" pitchFamily="2" charset="-52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PlumbCondensed Cond" pitchFamily="2" charset="-52"/>
              </a:rPr>
              <a:t> лет</a:t>
            </a:r>
            <a:endParaRPr lang="ru-RU" dirty="0">
              <a:solidFill>
                <a:schemeClr val="bg1"/>
              </a:solidFill>
              <a:latin typeface="PlumbCondensed Cond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2127047"/>
            <a:ext cx="20162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Взаимодействие</a:t>
            </a:r>
            <a:endParaRPr lang="ru-RU" sz="1700" dirty="0">
              <a:solidFill>
                <a:schemeClr val="bg1"/>
              </a:solidFill>
              <a:latin typeface="PlumbCondensed Cond" pitchFamily="2" charset="-52"/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Материалы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Освещение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деятельности </a:t>
            </a:r>
            <a:endParaRPr lang="ru-RU" sz="1700" dirty="0" smtClean="0">
              <a:solidFill>
                <a:schemeClr val="bg1"/>
              </a:solidFill>
              <a:latin typeface="PlumbCondensed Cond" pitchFamily="2" charset="-52"/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Образовательные программы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Контент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для детей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543" y="4928884"/>
            <a:ext cx="1872210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Творческое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развитие </a:t>
            </a:r>
            <a:endParaRPr lang="ru-RU" sz="1700" dirty="0" smtClean="0">
              <a:solidFill>
                <a:schemeClr val="bg1"/>
              </a:solidFill>
              <a:latin typeface="PlumbCondensed Cond" pitchFamily="2" charset="-52"/>
            </a:endParaRPr>
          </a:p>
          <a:p>
            <a:pPr marL="108000" indent="-1080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Развитие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детских </a:t>
            </a: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проектов</a:t>
            </a:r>
            <a:endParaRPr lang="ru-RU" sz="1700" dirty="0">
              <a:solidFill>
                <a:schemeClr val="bg1"/>
              </a:solidFill>
              <a:latin typeface="PlumbCondensed Cond" pitchFamily="2" charset="-52"/>
            </a:endParaRPr>
          </a:p>
          <a:p>
            <a:pPr marL="108000" indent="-1080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Популяризация </a:t>
            </a:r>
            <a:r>
              <a:rPr lang="ru-RU" sz="1700" dirty="0">
                <a:solidFill>
                  <a:schemeClr val="bg1"/>
                </a:solidFill>
                <a:latin typeface="PlumbCondensed Cond" pitchFamily="2" charset="-52"/>
              </a:rPr>
              <a:t>здорового образа </a:t>
            </a: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жизни</a:t>
            </a:r>
          </a:p>
          <a:p>
            <a:pPr marL="108000" indent="-1080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PlumbCondensed Cond" pitchFamily="2" charset="-52"/>
              </a:rPr>
              <a:t>Профориентация</a:t>
            </a:r>
            <a:endParaRPr lang="ru-RU" sz="1700" dirty="0">
              <a:solidFill>
                <a:schemeClr val="bg1"/>
              </a:solidFill>
              <a:latin typeface="PlumbCondensed Cond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27372"/>
            <a:ext cx="770485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КРИТЕРИИ  ОЦЕНИВАНИЯ</a:t>
            </a:r>
          </a:p>
          <a:p>
            <a:pPr algn="ctr"/>
            <a:r>
              <a:rPr lang="ru-RU" sz="2400" b="1" dirty="0" smtClean="0"/>
              <a:t> КОНКУРСНЫХ  КЕЙСОВ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6363"/>
              </p:ext>
            </p:extLst>
          </p:nvPr>
        </p:nvGraphicFramePr>
        <p:xfrm>
          <a:off x="107504" y="1397000"/>
          <a:ext cx="9001000" cy="545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  <a:gridCol w="1080120"/>
              </a:tblGrid>
              <a:tr h="3489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111858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Проблема кейса и ее решение с учетом имеющихся в наличии ресурсов представлена в дополнительных материалах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 баллов</a:t>
                      </a:r>
                      <a:endParaRPr lang="ru-RU" dirty="0"/>
                    </a:p>
                  </a:txBody>
                  <a:tcPr/>
                </a:tc>
              </a:tr>
              <a:tr h="60231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Предоставлены возможные альтернативные решения проблемной ситуации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10 баллов</a:t>
                      </a:r>
                      <a:endParaRPr lang="ru-RU" dirty="0"/>
                    </a:p>
                  </a:txBody>
                  <a:tcPr/>
                </a:tc>
              </a:tr>
              <a:tr h="60231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обзора используемых источников для разработки текста кейса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 баллов</a:t>
                      </a:r>
                      <a:endParaRPr lang="ru-RU" dirty="0"/>
                    </a:p>
                  </a:txBody>
                  <a:tcPr/>
                </a:tc>
              </a:tr>
              <a:tr h="60231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/>
                </a:tc>
              </a:tr>
              <a:tr h="860453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0453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124767" y="3789040"/>
            <a:ext cx="7326514" cy="3805130"/>
            <a:chOff x="1869401" y="2368338"/>
            <a:chExt cx="6424122" cy="3312367"/>
          </a:xfrm>
        </p:grpSpPr>
        <p:pic>
          <p:nvPicPr>
            <p:cNvPr id="12" name="Picture 2" descr="C:\Users\merzlyakova\Desktop\09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59" b="11982"/>
            <a:stretch/>
          </p:blipFill>
          <p:spPr bwMode="auto">
            <a:xfrm>
              <a:off x="1869401" y="2368338"/>
              <a:ext cx="6424122" cy="3312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interesnyesaity.ru/wp-content/uploads/vector-biology-laboratory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A4CCB4"/>
                </a:clrFrom>
                <a:clrTo>
                  <a:srgbClr val="A4CCB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11" b="11118"/>
            <a:stretch/>
          </p:blipFill>
          <p:spPr bwMode="auto">
            <a:xfrm>
              <a:off x="4499992" y="5031597"/>
              <a:ext cx="1478775" cy="55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435038" y="4612494"/>
            <a:ext cx="232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МАКСИМАЛЬНЫЙ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НАБОР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БАЛЛОВ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06716" y="4763049"/>
            <a:ext cx="14815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51 БАЛЛ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13069" y="2695395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2</a:t>
            </a:r>
            <a:endParaRPr lang="ru-RU" sz="5400" dirty="0">
              <a:solidFill>
                <a:srgbClr val="C00000"/>
              </a:solidFill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716015677"/>
              </p:ext>
            </p:extLst>
          </p:nvPr>
        </p:nvGraphicFramePr>
        <p:xfrm>
          <a:off x="533301" y="3200489"/>
          <a:ext cx="8071147" cy="265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967148" y="2926685"/>
            <a:ext cx="91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PlumbCondensed Cond" pitchFamily="2" charset="-52"/>
              </a:rPr>
              <a:t> 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PlumbCondensed Cond" pitchFamily="2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52120" y="2349458"/>
            <a:ext cx="36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PlumbCondensed Cond" pitchFamily="2" charset="-52"/>
              </a:rPr>
              <a:t>П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PlumbCondensed Cond" pitchFamily="2" charset="-52"/>
              </a:rPr>
              <a:t>ОБЕДИТЕЛЬ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PlumbCondensed Cond" pitchFamily="2" charset="-52"/>
            </a:endParaRPr>
          </a:p>
        </p:txBody>
      </p:sp>
      <p:pic>
        <p:nvPicPr>
          <p:cNvPr id="3" name="Picture 7" descr="C:\Users\Оля\Desktop\pOB5RC2nhJ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2610" y="286055"/>
            <a:ext cx="2341476" cy="135340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3073" y="3157060"/>
            <a:ext cx="434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3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12" y="251151"/>
            <a:ext cx="8219256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Порядок награждения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360992" y="3730362"/>
            <a:ext cx="1076845" cy="1592174"/>
            <a:chOff x="3679244" y="834181"/>
            <a:chExt cx="1076845" cy="159217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679244" y="1503025"/>
              <a:ext cx="1847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5400" dirty="0">
                <a:solidFill>
                  <a:srgbClr val="C00000"/>
                </a:solidFill>
              </a:endParaRPr>
            </a:p>
          </p:txBody>
        </p:sp>
        <p:pic>
          <p:nvPicPr>
            <p:cNvPr id="4104" name="Picture 8" descr="http://www.raskraska.com/catalog0001/5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77"/>
            <a:stretch/>
          </p:blipFill>
          <p:spPr bwMode="auto">
            <a:xfrm>
              <a:off x="3841775" y="834181"/>
              <a:ext cx="914314" cy="618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419872" y="1700808"/>
            <a:ext cx="50113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дипломы министерства образования и науки</a:t>
            </a:r>
          </a:p>
          <a:p>
            <a:pPr algn="ctr"/>
            <a:r>
              <a:rPr lang="ru-RU" dirty="0" smtClean="0"/>
              <a:t>Хабаровского края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4725144"/>
            <a:ext cx="501130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ценные подарки </a:t>
            </a:r>
            <a:r>
              <a:rPr lang="ru-RU" dirty="0"/>
              <a:t>на </a:t>
            </a:r>
            <a:r>
              <a:rPr lang="ru-RU" dirty="0" smtClean="0"/>
              <a:t>сумму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3386" y="3553865"/>
            <a:ext cx="177106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25 000 рублей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77517" y="4011286"/>
            <a:ext cx="177106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15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 000 рублей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53722" y="4334098"/>
            <a:ext cx="177106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 000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3165" y="4648245"/>
            <a:ext cx="148925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сертификат</a:t>
            </a:r>
          </a:p>
          <a:p>
            <a:r>
              <a:rPr lang="ru-RU" dirty="0" smtClean="0"/>
              <a:t> участника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5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1209" y="1378912"/>
            <a:ext cx="2409494" cy="1168229"/>
            <a:chOff x="5967731" y="1531292"/>
            <a:chExt cx="2409494" cy="1168229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46" y="1531292"/>
              <a:ext cx="697379" cy="1152000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532" y="1619521"/>
              <a:ext cx="1080000" cy="108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731" y="1619521"/>
              <a:ext cx="1080000" cy="1080000"/>
            </a:xfrm>
            <a:prstGeom prst="rect">
              <a:avLst/>
            </a:prstGeom>
          </p:spPr>
        </p:pic>
      </p:grpSp>
      <p:sp>
        <p:nvSpPr>
          <p:cNvPr id="19" name="Заголовок 96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PlumbCondensed Cond" pitchFamily="2" charset="-52"/>
              </a:rPr>
              <a:t>Порядок проведения Конкурса</a:t>
            </a:r>
            <a:endParaRPr lang="ru-RU" sz="2800" b="1" dirty="0">
              <a:latin typeface="PlumbCondensed Cond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232" y="1058059"/>
            <a:ext cx="6487211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 Регистрация </a:t>
            </a:r>
            <a:r>
              <a:rPr lang="ru-RU" dirty="0"/>
              <a:t>команд участников Конкурса </a:t>
            </a:r>
            <a:endParaRPr lang="ru-RU" dirty="0" smtClean="0"/>
          </a:p>
          <a:p>
            <a:pPr algn="just"/>
            <a:r>
              <a:rPr lang="ru-RU" dirty="0" smtClean="0"/>
              <a:t>проводится </a:t>
            </a:r>
            <a:r>
              <a:rPr lang="ru-RU" dirty="0"/>
              <a:t>с 08 июня 2017 года по </a:t>
            </a:r>
            <a:r>
              <a:rPr lang="ru-RU" dirty="0" smtClean="0"/>
              <a:t>24 июня </a:t>
            </a:r>
            <a:r>
              <a:rPr lang="ru-RU" dirty="0"/>
              <a:t>2017 года </a:t>
            </a:r>
            <a:r>
              <a:rPr lang="ru-RU" dirty="0" smtClean="0"/>
              <a:t>на </a:t>
            </a:r>
            <a:r>
              <a:rPr lang="ru-RU" dirty="0"/>
              <a:t>образовательном портале "Смарт – 27</a:t>
            </a:r>
            <a:r>
              <a:rPr lang="ru-RU" dirty="0" smtClean="0"/>
              <a:t>",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 разделе </a:t>
            </a:r>
            <a:r>
              <a:rPr lang="ru-RU" dirty="0" err="1"/>
              <a:t>Наноград</a:t>
            </a:r>
            <a:r>
              <a:rPr lang="ru-RU" dirty="0"/>
              <a:t> по ссылке: </a:t>
            </a:r>
            <a:r>
              <a:rPr lang="ru-RU" u="sng" dirty="0">
                <a:hlinkClick r:id="rId5"/>
              </a:rPr>
              <a:t>http://smart-27.weebly.com/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996952"/>
            <a:ext cx="6216670" cy="1200329"/>
          </a:xfrm>
          <a:prstGeom prst="rect">
            <a:avLst/>
          </a:prstGeom>
          <a:solidFill>
            <a:srgbClr val="D0EAB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Кейсы необходимо оформить в соответствии с требованиями и </a:t>
            </a:r>
            <a:r>
              <a:rPr lang="ru-RU" dirty="0" smtClean="0"/>
              <a:t>направить  </a:t>
            </a:r>
            <a:r>
              <a:rPr lang="ru-RU" b="1" dirty="0"/>
              <a:t>до 15 августа 2017 г. </a:t>
            </a:r>
            <a:r>
              <a:rPr lang="ru-RU" dirty="0"/>
              <a:t>в адрес организационного </a:t>
            </a:r>
            <a:r>
              <a:rPr lang="ru-RU" dirty="0" smtClean="0"/>
              <a:t>комитета Конкурса </a:t>
            </a:r>
            <a:r>
              <a:rPr lang="ru-RU" dirty="0"/>
              <a:t>по электронной почте: </a:t>
            </a:r>
            <a:r>
              <a:rPr lang="en-US" u="sng" dirty="0" err="1">
                <a:hlinkClick r:id="rId6"/>
              </a:rPr>
              <a:t>perminova</a:t>
            </a:r>
            <a:r>
              <a:rPr lang="ru-RU" u="sng" dirty="0">
                <a:hlinkClick r:id="rId6"/>
              </a:rPr>
              <a:t>@</a:t>
            </a:r>
            <a:r>
              <a:rPr lang="en-US" u="sng" dirty="0" err="1">
                <a:hlinkClick r:id="rId6"/>
              </a:rPr>
              <a:t>edu</a:t>
            </a:r>
            <a:r>
              <a:rPr lang="ru-RU" u="sng" dirty="0">
                <a:hlinkClick r:id="rId6"/>
              </a:rPr>
              <a:t>.27.</a:t>
            </a:r>
            <a:r>
              <a:rPr lang="en-US" u="sng" dirty="0" err="1">
                <a:hlinkClick r:id="rId6"/>
              </a:rPr>
              <a:t>ru</a:t>
            </a:r>
            <a:endParaRPr lang="ru-RU" dirty="0"/>
          </a:p>
        </p:txBody>
      </p:sp>
      <p:pic>
        <p:nvPicPr>
          <p:cNvPr id="22" name="Picture 6" descr="http://yoursmileys.ru/ismile/tick/i390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59" y="1234912"/>
            <a:ext cx="26937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yoursmileys.ru/ismile/tick/i390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" y="3016435"/>
            <a:ext cx="269378" cy="2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4653136"/>
            <a:ext cx="50369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Экспертная оценка кейсов проводится </a:t>
            </a:r>
            <a:endParaRPr lang="ru-RU" dirty="0" smtClean="0"/>
          </a:p>
          <a:p>
            <a:r>
              <a:rPr lang="ru-RU" dirty="0" smtClean="0"/>
              <a:t>в период </a:t>
            </a:r>
            <a:r>
              <a:rPr lang="ru-RU" dirty="0"/>
              <a:t>с 16 августа 2017 года по </a:t>
            </a:r>
            <a:endParaRPr lang="ru-RU" dirty="0" smtClean="0"/>
          </a:p>
          <a:p>
            <a:r>
              <a:rPr lang="ru-RU" dirty="0" smtClean="0"/>
              <a:t>20 </a:t>
            </a:r>
            <a:r>
              <a:rPr lang="ru-RU" dirty="0"/>
              <a:t>августа 2017 года</a:t>
            </a:r>
          </a:p>
        </p:txBody>
      </p:sp>
      <p:pic>
        <p:nvPicPr>
          <p:cNvPr id="25" name="Picture 6" descr="http://yoursmileys.ru/ismile/tick/i390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19321"/>
            <a:ext cx="26937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859" y="5727611"/>
            <a:ext cx="6277359" cy="923330"/>
          </a:xfrm>
          <a:prstGeom prst="rect">
            <a:avLst/>
          </a:prstGeom>
          <a:solidFill>
            <a:srgbClr val="D0EAB4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Подведение итогов </a:t>
            </a:r>
            <a:r>
              <a:rPr lang="ru-RU" dirty="0" smtClean="0"/>
              <a:t>Конкурса</a:t>
            </a:r>
          </a:p>
          <a:p>
            <a:r>
              <a:rPr lang="ru-RU" dirty="0" smtClean="0"/>
              <a:t> </a:t>
            </a:r>
            <a:r>
              <a:rPr lang="ru-RU" dirty="0"/>
              <a:t>и публикация результатов </a:t>
            </a:r>
            <a:r>
              <a:rPr lang="ru-RU" dirty="0" smtClean="0"/>
              <a:t>осуществляется</a:t>
            </a:r>
          </a:p>
          <a:p>
            <a:r>
              <a:rPr lang="ru-RU" dirty="0" smtClean="0"/>
              <a:t> </a:t>
            </a:r>
            <a:r>
              <a:rPr lang="ru-RU" dirty="0"/>
              <a:t>в период с 25 августа 2017 года по 27 августа 2017 года</a:t>
            </a:r>
          </a:p>
        </p:txBody>
      </p:sp>
      <p:pic>
        <p:nvPicPr>
          <p:cNvPr id="27" name="Picture 6" descr="http://yoursmileys.ru/ismile/tick/i390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5" y="5583611"/>
            <a:ext cx="26937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yamaledu.org/uploads/posts/2016-03/1458739182_ima5ja3zhn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243408"/>
            <a:ext cx="4349551" cy="32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276872"/>
            <a:ext cx="6874061" cy="2831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dirty="0" smtClean="0"/>
              <a:t>Удачной разработки кейса!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dirty="0" smtClean="0"/>
              <a:t>Плодотворного сотрудничества с</a:t>
            </a:r>
          </a:p>
          <a:p>
            <a:pPr algn="ctr"/>
            <a:r>
              <a:rPr lang="ru-RU" sz="3200" dirty="0" smtClean="0"/>
              <a:t> предприятиями , организациями и</a:t>
            </a:r>
          </a:p>
          <a:p>
            <a:pPr algn="ctr"/>
            <a:r>
              <a:rPr lang="ru-RU" sz="3200" dirty="0" smtClean="0"/>
              <a:t> учреждениями!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dirty="0" smtClean="0"/>
              <a:t>Победы в конкурсе!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2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 вопросам проведения Конкурса и содержания кейсов обращаться: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88840"/>
            <a:ext cx="5179623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Хмара Ольга Евгеньевна,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en-US" sz="2400" dirty="0" smtClean="0"/>
              <a:t>e-mail</a:t>
            </a:r>
            <a:r>
              <a:rPr lang="ru-RU" sz="2400" dirty="0" smtClean="0"/>
              <a:t>:</a:t>
            </a:r>
            <a:r>
              <a:rPr lang="en-US" sz="2400" dirty="0"/>
              <a:t> </a:t>
            </a:r>
            <a:r>
              <a:rPr lang="en-US" sz="2400" dirty="0" smtClean="0">
                <a:hlinkClick r:id="rId2"/>
              </a:rPr>
              <a:t>khmaraolga@gmail.com</a:t>
            </a:r>
            <a:endParaRPr lang="en-US" sz="2400" dirty="0" smtClean="0"/>
          </a:p>
          <a:p>
            <a:r>
              <a:rPr lang="ru-RU" sz="2400" dirty="0" smtClean="0"/>
              <a:t>8-914-544-96-29 (77-96-29) </a:t>
            </a:r>
          </a:p>
          <a:p>
            <a:endParaRPr lang="ru-RU" sz="2400" dirty="0" smtClean="0"/>
          </a:p>
          <a:p>
            <a:r>
              <a:rPr lang="ru-RU" sz="2400" dirty="0" smtClean="0"/>
              <a:t>Перминова </a:t>
            </a:r>
            <a:r>
              <a:rPr lang="ru-RU" sz="2400" dirty="0" smtClean="0"/>
              <a:t>Ольга Петровна, </a:t>
            </a:r>
            <a:endParaRPr lang="ru-RU" sz="2400" dirty="0" smtClean="0"/>
          </a:p>
          <a:p>
            <a:r>
              <a:rPr lang="en-US" sz="2400" dirty="0" smtClean="0"/>
              <a:t>e-mail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>
                <a:hlinkClick r:id="rId3"/>
              </a:rPr>
              <a:t>perminova@edu</a:t>
            </a:r>
            <a:r>
              <a:rPr lang="ru-RU" sz="2400" dirty="0" smtClean="0">
                <a:hlinkClick r:id="rId3"/>
              </a:rPr>
              <a:t>.</a:t>
            </a:r>
            <a:r>
              <a:rPr lang="en-US" sz="2400" dirty="0" smtClean="0">
                <a:hlinkClick r:id="rId3"/>
              </a:rPr>
              <a:t>27</a:t>
            </a:r>
            <a:r>
              <a:rPr lang="ru-RU" sz="2400" dirty="0" smtClean="0">
                <a:hlinkClick r:id="rId3"/>
              </a:rPr>
              <a:t>.</a:t>
            </a:r>
            <a:r>
              <a:rPr lang="en-US" sz="2400" dirty="0" err="1" smtClean="0">
                <a:hlinkClick r:id="rId3"/>
              </a:rPr>
              <a:t>ru</a:t>
            </a:r>
            <a:endParaRPr lang="en-US" sz="2400" dirty="0" smtClean="0"/>
          </a:p>
          <a:p>
            <a:r>
              <a:rPr lang="ru-RU" sz="2400" dirty="0" smtClean="0"/>
              <a:t>тел. (4212) 32 40 56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0" t="40335" r="11945" b="40069"/>
          <a:stretch/>
        </p:blipFill>
        <p:spPr bwMode="auto">
          <a:xfrm>
            <a:off x="7591233" y="5085184"/>
            <a:ext cx="1552767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rgbClr val="C00000"/>
                </a:solidFill>
              </a:rPr>
              <a:t>Третий краевой конкурс исследовательских работ и проектов обучающихся "Изучение наномира - прорыв в будущее"</a:t>
            </a:r>
            <a:endParaRPr lang="ru-RU" sz="27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DSC_39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15616"/>
            <a:ext cx="5198268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2514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28 обучающихся 7-11 классов краевых </a:t>
            </a:r>
            <a:r>
              <a:rPr lang="ru-RU" b="1" dirty="0" smtClean="0"/>
              <a:t>инновационных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комплексов края, представивших 19 исследовательских </a:t>
            </a:r>
            <a:r>
              <a:rPr lang="ru-RU" b="1" dirty="0" smtClean="0"/>
              <a:t>работ.</a:t>
            </a:r>
          </a:p>
          <a:p>
            <a:pPr algn="ctr"/>
            <a:r>
              <a:rPr lang="ru-RU" dirty="0"/>
              <a:t>В публичной защите исследований приняли участие </a:t>
            </a:r>
            <a:r>
              <a:rPr lang="ru-RU" b="1" dirty="0"/>
              <a:t>18 обучающихся </a:t>
            </a:r>
            <a:endParaRPr lang="ru-RU" b="1" dirty="0" smtClean="0"/>
          </a:p>
          <a:p>
            <a:pPr algn="ctr"/>
            <a:r>
              <a:rPr lang="ru-RU" b="1" dirty="0" smtClean="0"/>
              <a:t>из </a:t>
            </a:r>
            <a:r>
              <a:rPr lang="ru-RU" b="1" dirty="0"/>
              <a:t>5 </a:t>
            </a:r>
            <a:r>
              <a:rPr lang="ru-RU" b="1" dirty="0" smtClean="0"/>
              <a:t>муниципальных районов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и городских округов: Амурского, </a:t>
            </a:r>
            <a:endParaRPr lang="ru-RU" dirty="0" smtClean="0"/>
          </a:p>
          <a:p>
            <a:pPr algn="ctr"/>
            <a:r>
              <a:rPr lang="ru-RU" dirty="0" err="1" smtClean="0"/>
              <a:t>Верхнебуреинского</a:t>
            </a:r>
            <a:r>
              <a:rPr lang="ru-RU" dirty="0" smtClean="0"/>
              <a:t> </a:t>
            </a:r>
            <a:r>
              <a:rPr lang="ru-RU" dirty="0"/>
              <a:t>и района имени Лазо, г. Комсомольска-на-Амуре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г. Хабаровска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40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бедитель_Моторинуа 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" y="-27384"/>
            <a:ext cx="4178136" cy="308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0513" y="536"/>
            <a:ext cx="492348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Победитель </a:t>
            </a:r>
            <a:r>
              <a:rPr lang="ru-RU" b="1" dirty="0"/>
              <a:t>Конкурса</a:t>
            </a:r>
            <a:r>
              <a:rPr lang="ru-RU" dirty="0"/>
              <a:t> </a:t>
            </a:r>
            <a:r>
              <a:rPr lang="ru-RU" dirty="0" smtClean="0"/>
              <a:t>- </a:t>
            </a:r>
          </a:p>
          <a:p>
            <a:r>
              <a:rPr lang="ru-RU" b="1" i="1" dirty="0" err="1" smtClean="0"/>
              <a:t>Моторина</a:t>
            </a:r>
            <a:r>
              <a:rPr lang="ru-RU" b="1" i="1" dirty="0" smtClean="0"/>
              <a:t> </a:t>
            </a:r>
            <a:r>
              <a:rPr lang="ru-RU" b="1" i="1" dirty="0"/>
              <a:t>Анастасия, </a:t>
            </a:r>
            <a:r>
              <a:rPr lang="ru-RU" b="1" i="1" dirty="0" smtClean="0"/>
              <a:t>ученица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8 класса МОУ лицея "</a:t>
            </a:r>
            <a:r>
              <a:rPr lang="ru-RU" b="1" i="1" dirty="0" smtClean="0"/>
              <a:t>Ступени</a:t>
            </a:r>
            <a:r>
              <a:rPr lang="ru-RU" b="1" i="1" dirty="0"/>
              <a:t> </a:t>
            </a:r>
            <a:r>
              <a:rPr lang="ru-RU" b="1" i="1" dirty="0" smtClean="0"/>
              <a:t>"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г. Хабаровска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2051" name="Picture 3" descr="Казанцев Виктор_призер_2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43536"/>
            <a:ext cx="406794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3356992"/>
            <a:ext cx="7637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Второй год подряд </a:t>
            </a:r>
            <a:r>
              <a:rPr lang="ru-RU" b="1" i="1" dirty="0" smtClean="0"/>
              <a:t>призером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Конкурса признан </a:t>
            </a:r>
            <a:r>
              <a:rPr lang="ru-RU" b="1" i="1" dirty="0" smtClean="0"/>
              <a:t>Казанцев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Виктор, ученик 10 класса МБОУ СОШ № 12 </a:t>
            </a:r>
            <a:r>
              <a:rPr lang="ru-RU" b="1" i="1" dirty="0" smtClean="0"/>
              <a:t> </a:t>
            </a:r>
            <a:r>
              <a:rPr lang="ru-RU" b="1" i="1" dirty="0"/>
              <a:t>г. Хабаровска</a:t>
            </a:r>
            <a:endParaRPr lang="ru-RU" dirty="0"/>
          </a:p>
        </p:txBody>
      </p:sp>
      <p:pic>
        <p:nvPicPr>
          <p:cNvPr id="2052" name="Picture 4" descr="Уляхин_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80322"/>
            <a:ext cx="3467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Призеры_Левина, Шостак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01" y="4280322"/>
            <a:ext cx="3724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3947" y="4540520"/>
            <a:ext cx="138211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Призеры</a:t>
            </a:r>
          </a:p>
          <a:p>
            <a:r>
              <a:rPr lang="ru-RU" b="1" dirty="0" smtClean="0"/>
              <a:t>Конкурса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59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-2052736" y="995178"/>
            <a:ext cx="9144000" cy="1437209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defRPr sz="3600" spc="-5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11560" y="4832919"/>
            <a:ext cx="8388967" cy="1729394"/>
            <a:chOff x="251520" y="5007871"/>
            <a:chExt cx="5580655" cy="1517329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251520" y="5229200"/>
              <a:ext cx="0" cy="129600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369689" y="5007871"/>
              <a:ext cx="5360084" cy="1377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/>
                <a:t>разработка командой участников Конкурса кейсов с представлением возможных конструктивных решений проблемной ситуации для использования в работе профильной смены "НАНОГРАД – 2017</a:t>
              </a:r>
              <a:r>
                <a:rPr lang="ru-RU" sz="2400" dirty="0" smtClean="0"/>
                <a:t>"</a:t>
              </a:r>
              <a:endParaRPr lang="ru-RU" sz="2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23529" y="6012577"/>
              <a:ext cx="55086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071" y="68553"/>
            <a:ext cx="8898153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КРАЕВОЙ ДИСТАНЦИОННЫЙ КОНКУРС КЕЙСОВ "НАНОГРАД – 2017" 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90306" y="1323589"/>
            <a:ext cx="8556289" cy="3241387"/>
            <a:chOff x="2023121" y="1700672"/>
            <a:chExt cx="3748376" cy="3241387"/>
          </a:xfrm>
        </p:grpSpPr>
        <p:graphicFrame>
          <p:nvGraphicFramePr>
            <p:cNvPr id="14" name="Схема 13"/>
            <p:cNvGraphicFramePr/>
            <p:nvPr>
              <p:extLst>
                <p:ext uri="{D42A27DB-BD31-4B8C-83A1-F6EECF244321}">
                  <p14:modId xmlns:p14="http://schemas.microsoft.com/office/powerpoint/2010/main" val="1784825909"/>
                </p:ext>
              </p:extLst>
            </p:nvPr>
          </p:nvGraphicFramePr>
          <p:xfrm>
            <a:off x="2762340" y="1700672"/>
            <a:ext cx="3009157" cy="32413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2023121" y="1700808"/>
              <a:ext cx="633262" cy="3204000"/>
              <a:chOff x="2095129" y="1700808"/>
              <a:chExt cx="633262" cy="3204000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2095129" y="1700808"/>
                <a:ext cx="633262" cy="3204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1654977" y="3033674"/>
                <a:ext cx="1439818" cy="426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srgbClr val="002060"/>
                    </a:solidFill>
                  </a:rPr>
                  <a:t>ЦЕЛЬ</a:t>
                </a:r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187624" y="4411210"/>
            <a:ext cx="309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Одна из основных задач: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Команда участников конкурса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95288" y="992806"/>
            <a:ext cx="9232765" cy="5565872"/>
            <a:chOff x="-90696" y="832247"/>
            <a:chExt cx="9110446" cy="5565872"/>
          </a:xfrm>
        </p:grpSpPr>
        <p:sp>
          <p:nvSpPr>
            <p:cNvPr id="13" name="Овал 12"/>
            <p:cNvSpPr/>
            <p:nvPr/>
          </p:nvSpPr>
          <p:spPr>
            <a:xfrm rot="20556283">
              <a:off x="765961" y="1564027"/>
              <a:ext cx="7056784" cy="4603968"/>
            </a:xfrm>
            <a:prstGeom prst="ellipse">
              <a:avLst/>
            </a:prstGeom>
            <a:noFill/>
            <a:ln w="635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1520" y="1277883"/>
              <a:ext cx="3041437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ru-RU" altLang="ru-RU" sz="2400" b="1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Вузы, техникумы: </a:t>
              </a:r>
              <a:r>
                <a:rPr lang="ru-RU" altLang="ru-RU" sz="2400" b="1" dirty="0" smtClean="0">
                  <a:solidFill>
                    <a:schemeClr val="tx2"/>
                  </a:solidFill>
                  <a:cs typeface="Arial" panose="020B0604020202020204" pitchFamily="34" charset="0"/>
                </a:rPr>
                <a:t>представители</a:t>
              </a:r>
              <a:endParaRPr lang="en-US" altLang="ru-RU" sz="2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321127" y="4853695"/>
              <a:ext cx="3698623" cy="12741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 eaLnBrk="0" hangingPunct="0">
                <a:lnSpc>
                  <a:spcPct val="80000"/>
                </a:lnSpc>
              </a:pPr>
              <a:r>
                <a:rPr lang="ru-RU" altLang="ru-RU" sz="2400" b="1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Научно-исследовательские институты:</a:t>
              </a:r>
              <a:r>
                <a:rPr lang="ru-RU" altLang="ru-RU" sz="2400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24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представители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241032" y="2332337"/>
              <a:ext cx="4139636" cy="2603503"/>
              <a:chOff x="2512520" y="1813974"/>
              <a:chExt cx="4139636" cy="2603503"/>
            </a:xfrm>
          </p:grpSpPr>
          <p:pic>
            <p:nvPicPr>
              <p:cNvPr id="14348" name="Picture 12" descr="http://steampunker.ru/uploads/images/2/d/b/d/598/526ba77220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268" t="67863"/>
              <a:stretch/>
            </p:blipFill>
            <p:spPr bwMode="auto">
              <a:xfrm rot="19008888">
                <a:off x="5045658" y="3242025"/>
                <a:ext cx="1299159" cy="1175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6" name="Picture 10" descr="http://steampunker.ru/uploads/images/2/d/b/d/598/526ba77220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63" t="33633" r="21549" b="32733"/>
              <a:stretch/>
            </p:blipFill>
            <p:spPr bwMode="auto">
              <a:xfrm>
                <a:off x="5070464" y="1813974"/>
                <a:ext cx="1160095" cy="1207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4" name="Picture 8" descr="http://steampunker.ru/uploads/images/2/d/b/d/598/526ba77220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24" t="955" r="33962" b="65716"/>
              <a:stretch/>
            </p:blipFill>
            <p:spPr bwMode="auto">
              <a:xfrm rot="20953442">
                <a:off x="3017446" y="1856304"/>
                <a:ext cx="1240971" cy="1219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0" name="Picture 4" descr="http://steampunker.ru/uploads/images/2/d/b/d/598/526ba77220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95" r="54177" b="68172"/>
              <a:stretch/>
            </p:blipFill>
            <p:spPr bwMode="auto">
              <a:xfrm>
                <a:off x="2512520" y="3026110"/>
                <a:ext cx="1567542" cy="1164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2796736" y="2541464"/>
                <a:ext cx="3855420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ru-RU" altLang="ru-RU" sz="24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Предприятия края: </a:t>
                </a:r>
                <a:r>
                  <a:rPr lang="ru-RU" altLang="ru-RU" sz="2400" b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представители</a:t>
                </a:r>
                <a:endParaRPr lang="en-US" altLang="ru-RU" sz="24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3539376" y="832247"/>
              <a:ext cx="3096886" cy="11172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44" name="Рисунок 43" descr="school-building-silhouette-image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10089" y="832247"/>
              <a:ext cx="1282769" cy="11090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66640" y="896155"/>
              <a:ext cx="3124842" cy="12741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eaLnBrk="0" hangingPunct="0">
                <a:lnSpc>
                  <a:spcPct val="80000"/>
                </a:lnSpc>
                <a:defRPr b="1">
                  <a:solidFill>
                    <a:schemeClr val="tx2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rgbClr val="C00000"/>
                  </a:solidFill>
                </a:rPr>
                <a:t>ШКОЛЫ: </a:t>
              </a:r>
              <a:r>
                <a:rPr lang="ru-RU" sz="2400" dirty="0"/>
                <a:t>педагогические работники, учащиеся 8 – 11 </a:t>
              </a:r>
              <a:r>
                <a:rPr lang="ru-RU" sz="2400" dirty="0" err="1" smtClean="0"/>
                <a:t>кл</a:t>
              </a:r>
              <a:r>
                <a:rPr lang="ru-RU" sz="2400" dirty="0" smtClean="0"/>
                <a:t>.</a:t>
              </a:r>
              <a:endParaRPr lang="ru-RU" sz="2400" b="0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66467" y="2394031"/>
              <a:ext cx="1424121" cy="10663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469107" y="2154651"/>
              <a:ext cx="1510605" cy="1490373"/>
              <a:chOff x="5693238" y="2021214"/>
              <a:chExt cx="1004986" cy="879098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5693238" y="2021214"/>
                <a:ext cx="1004986" cy="821948"/>
                <a:chOff x="2242940" y="4050172"/>
                <a:chExt cx="2389445" cy="2156460"/>
              </a:xfrm>
            </p:grpSpPr>
            <p:pic>
              <p:nvPicPr>
                <p:cNvPr id="33" name="Рисунок 32" descr="school-building-silhouette-image.png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242940" y="4050172"/>
                  <a:ext cx="2156460" cy="2156460"/>
                </a:xfrm>
                <a:prstGeom prst="rect">
                  <a:avLst/>
                </a:prstGeom>
              </p:spPr>
            </p:pic>
            <p:sp>
              <p:nvSpPr>
                <p:cNvPr id="34" name="Прямоугольник 33"/>
                <p:cNvSpPr/>
                <p:nvPr/>
              </p:nvSpPr>
              <p:spPr>
                <a:xfrm>
                  <a:off x="3873260" y="5029200"/>
                  <a:ext cx="759125" cy="111280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dirty="0"/>
                </a:p>
              </p:txBody>
            </p:sp>
          </p:grpSp>
          <p:pic>
            <p:nvPicPr>
              <p:cNvPr id="32" name="Рисунок 31" descr="images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18302" r="23333" b="7987"/>
              <a:stretch>
                <a:fillRect/>
              </a:stretch>
            </p:blipFill>
            <p:spPr>
              <a:xfrm>
                <a:off x="6249605" y="2299017"/>
                <a:ext cx="420873" cy="601295"/>
              </a:xfrm>
              <a:prstGeom prst="rect">
                <a:avLst/>
              </a:prstGeom>
            </p:spPr>
          </p:pic>
        </p:grpSp>
        <p:sp>
          <p:nvSpPr>
            <p:cNvPr id="51" name="Скругленный прямоугольник 50"/>
            <p:cNvSpPr/>
            <p:nvPr/>
          </p:nvSpPr>
          <p:spPr>
            <a:xfrm>
              <a:off x="872614" y="4958853"/>
              <a:ext cx="1951844" cy="12942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38" y="4708601"/>
              <a:ext cx="1115069" cy="111506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876" y="2287948"/>
              <a:ext cx="1250016" cy="1250016"/>
            </a:xfrm>
            <a:prstGeom prst="rect">
              <a:avLst/>
            </a:prstGeom>
          </p:spPr>
        </p:pic>
        <p:sp>
          <p:nvSpPr>
            <p:cNvPr id="53" name="Скругленный прямоугольник 52"/>
            <p:cNvSpPr/>
            <p:nvPr/>
          </p:nvSpPr>
          <p:spPr>
            <a:xfrm>
              <a:off x="6876494" y="3059827"/>
              <a:ext cx="1424121" cy="10663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38" name="Рисунок 37" descr="school-building-silhouette-image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26205" y="3364526"/>
              <a:ext cx="1417291" cy="12688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90696" y="5788721"/>
              <a:ext cx="3369414" cy="60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</a:rPr>
                <a:t>Бизнес-организации:</a:t>
              </a:r>
            </a:p>
            <a:p>
              <a:pPr algn="ctr">
                <a:lnSpc>
                  <a:spcPct val="70000"/>
                </a:lnSpc>
              </a:pPr>
              <a:r>
                <a:rPr lang="ru-RU" sz="2400" dirty="0" smtClean="0">
                  <a:solidFill>
                    <a:srgbClr val="C00000"/>
                  </a:solidFill>
                </a:rPr>
                <a:t> 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представители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40" name="Picture 4" descr="C:\Users\merzlyakova\Desktop\инфографика\иконки\112709-scientific-study\png\boo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691" y="1913632"/>
              <a:ext cx="611999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merzlyakova\Desktop\инфографика\иконки\112709-scientific-study\png\earth-glob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2" y="892177"/>
              <a:ext cx="647999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4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19256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Кейс -  это…</a:t>
            </a:r>
            <a:endParaRPr lang="ru-RU" dirty="0">
              <a:latin typeface="+mn-lt"/>
            </a:endParaRPr>
          </a:p>
        </p:txBody>
      </p:sp>
      <p:pic>
        <p:nvPicPr>
          <p:cNvPr id="3088" name="Picture 16" descr="http://autosha.by/media/files/file/working_toget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14" y="2886840"/>
            <a:ext cx="3010586" cy="204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940" y="1547935"/>
            <a:ext cx="9029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Кейс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b="1" dirty="0"/>
              <a:t>это специально подготовленный учебный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материал</a:t>
            </a:r>
            <a:r>
              <a:rPr lang="ru-RU" sz="2400" b="1" dirty="0"/>
              <a:t>, </a:t>
            </a:r>
            <a:r>
              <a:rPr lang="ru-RU" sz="2400" b="1" dirty="0" smtClean="0"/>
              <a:t>который отражает </a:t>
            </a:r>
            <a:r>
              <a:rPr lang="ru-RU" sz="2400" b="1" dirty="0"/>
              <a:t>конкретную </a:t>
            </a:r>
            <a:r>
              <a:rPr lang="ru-RU" sz="2400" b="1" dirty="0" smtClean="0"/>
              <a:t>проблемную</a:t>
            </a:r>
          </a:p>
          <a:p>
            <a:pPr algn="just"/>
            <a:r>
              <a:rPr lang="ru-RU" sz="2400" b="1" dirty="0" smtClean="0"/>
              <a:t> </a:t>
            </a:r>
            <a:r>
              <a:rPr lang="ru-RU" sz="2400" b="1" dirty="0"/>
              <a:t>бизнес-ситуацию, </a:t>
            </a:r>
            <a:r>
              <a:rPr lang="ru-RU" sz="2400" b="1" dirty="0" smtClean="0"/>
              <a:t>требующую  </a:t>
            </a:r>
            <a:r>
              <a:rPr lang="ru-RU" sz="2400" b="1" dirty="0"/>
              <a:t>конструктивных решений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568" y="3061525"/>
            <a:ext cx="370813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СОДЕРЖАНИЕ КЕЙСА: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8161" y="3604441"/>
            <a:ext cx="6017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фактический материал предприятий, учреждений;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описание реальных экономических, социальных</a:t>
            </a:r>
          </a:p>
          <a:p>
            <a:r>
              <a:rPr lang="ru-RU" dirty="0" smtClean="0"/>
              <a:t>и бизнес-ситуаций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8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КЕЙСА</a:t>
            </a:r>
            <a:endParaRPr lang="ru-RU" dirty="0"/>
          </a:p>
        </p:txBody>
      </p:sp>
      <p:graphicFrame>
        <p:nvGraphicFramePr>
          <p:cNvPr id="3" name="Содержимое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352927"/>
              </p:ext>
            </p:extLst>
          </p:nvPr>
        </p:nvGraphicFramePr>
        <p:xfrm>
          <a:off x="179512" y="1412776"/>
          <a:ext cx="8784976" cy="6826308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"/>
                <a:gridCol w="5256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Титульный лист: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название общеобразовательной организации,  предприятия, бизнес-организации, учреждения, название кейса, авторы, год</a:t>
                      </a:r>
                      <a:endParaRPr lang="ru-RU" sz="2200" b="0" u="non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Аннотация кейса: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раскрывает суть содержания кейса. Цель создания кейса. Общее описание проблемной ситуации </a:t>
                      </a: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Основной текст :</a:t>
                      </a:r>
                    </a:p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название предприятия,, продукции, описание продукции, ее особенности; имена и должности главных персонажей; описание состояния рынка в данной области (продукты, потребители, производство, распределение и т.п.); разбор главных конкурентов (их стратегии, позиции на рынке, политика маркетинга и распределения); общее состояние дел в компании, ее слабые и сильные стороны; дилеры и партнеры; управленческая стратегия; организационные отношения; ключевые фигуры в управленческой группе; производственные операции, продукты и процессы; финансовое положение компании; маркетинговая информация; взаимодействие работников. Вопросы – задания </a:t>
                      </a: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6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Методические рекомендации по работе с кейсом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16" marB="45716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196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196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9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100" name="Picture 4" descr="\\ds\InfoGrafica\ИКОНКИ\старшая школа\png\home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2935" cy="8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979712" y="1700808"/>
            <a:ext cx="158417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 СТР.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1156463" y="2132856"/>
            <a:ext cx="2767465" cy="5760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БОЛЕЕ </a:t>
            </a:r>
          </a:p>
          <a:p>
            <a:pPr algn="ctr"/>
            <a:r>
              <a:rPr lang="ru-RU" b="1" dirty="0" smtClean="0"/>
              <a:t>3 СТР.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1156463" y="3429000"/>
            <a:ext cx="2078546" cy="14401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БОЛЕЕ </a:t>
            </a:r>
          </a:p>
          <a:p>
            <a:pPr algn="ctr"/>
            <a:r>
              <a:rPr lang="ru-RU" b="1" dirty="0" smtClean="0"/>
              <a:t>5-6 СТР.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4559960" y="6309320"/>
            <a:ext cx="158417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 СТР.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09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КЕЙСА</a:t>
            </a:r>
            <a:endParaRPr lang="ru-RU" dirty="0"/>
          </a:p>
        </p:txBody>
      </p:sp>
      <p:graphicFrame>
        <p:nvGraphicFramePr>
          <p:cNvPr id="3" name="Содержимое 24"/>
          <p:cNvGraphicFramePr>
            <a:graphicFrameLocks/>
          </p:cNvGraphicFramePr>
          <p:nvPr>
            <p:extLst/>
          </p:nvPr>
        </p:nvGraphicFramePr>
        <p:xfrm>
          <a:off x="179512" y="1412776"/>
          <a:ext cx="8784976" cy="6826308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"/>
                <a:gridCol w="5256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Титульный лист: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название общеобразовательной организации,  предприятия, бизнес-организации, учреждения, название кейса, авторы, год</a:t>
                      </a:r>
                      <a:endParaRPr lang="ru-RU" sz="2200" b="0" u="non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Аннотация кейса: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раскрывает суть содержания кейса. Цель создания кейса. Общее описание проблемной ситуации </a:t>
                      </a: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Основной текст :</a:t>
                      </a:r>
                    </a:p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название предприятия,, продукции, описание продукции, ее особенности; имена и должности главных персонажей; описание состояния рынка в данной области (продукты, потребители, производство, распределение и т.п.); разбор главных конкурентов (их стратегии, позиции на рынке, политика маркетинга и распределения); общее состояние дел в компании, ее слабые и сильные стороны; дилеры и партнеры; управленческая стратегия; организационные отношения; ключевые фигуры в управленческой группе; производственные операции, продукты и процессы; финансовое положение компании; маркетинговая информация; взаимодействие работников. Вопросы – задания </a:t>
                      </a: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6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Методические рекомендации по работе с кейсом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16" marB="45716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196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196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9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100" name="Picture 4" descr="\\ds\InfoGrafica\ИКОНКИ\старшая школа\png\home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2935" cy="8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979712" y="1700808"/>
            <a:ext cx="158417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 СТР.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1156463" y="2132856"/>
            <a:ext cx="2767465" cy="5760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БОЛЕЕ </a:t>
            </a:r>
          </a:p>
          <a:p>
            <a:pPr algn="ctr"/>
            <a:r>
              <a:rPr lang="ru-RU" b="1" dirty="0" smtClean="0"/>
              <a:t>3 СТР.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1156463" y="3429000"/>
            <a:ext cx="2078546" cy="14401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БОЛЕЕ </a:t>
            </a:r>
          </a:p>
          <a:p>
            <a:pPr algn="ctr"/>
            <a:r>
              <a:rPr lang="ru-RU" b="1" dirty="0" smtClean="0"/>
              <a:t>5-6 СТР.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4559960" y="6309320"/>
            <a:ext cx="158417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 СТР.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29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КЕЙСА</a:t>
            </a:r>
            <a:endParaRPr lang="ru-RU" dirty="0"/>
          </a:p>
        </p:txBody>
      </p:sp>
      <p:graphicFrame>
        <p:nvGraphicFramePr>
          <p:cNvPr id="3" name="Содержимое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156468"/>
              </p:ext>
            </p:extLst>
          </p:nvPr>
        </p:nvGraphicFramePr>
        <p:xfrm>
          <a:off x="179512" y="1412776"/>
          <a:ext cx="8784976" cy="6614844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"/>
                <a:gridCol w="5256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Примерные варианты решений/направлений решения кейса: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НЕ МЕНЕЕ ОДНОГО</a:t>
                      </a:r>
                      <a:endParaRPr lang="ru-RU" sz="2200" b="1" u="non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Приложения :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графики, таблицы, видео-, аудиоматериалы, материалы на электронных носителях и т.д.</a:t>
                      </a: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Источники для разработки текста кейса :</a:t>
                      </a:r>
                    </a:p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реальные материалы предприятий, учреждений, бизнес-литература и публицистика, информация СМИ, опубликованные интервью с экспертами, менеджерами, практиками, материалы сетевых обсуждений и форумов специалистов, представленные как в профессиональных, так и в социальных сетях, сайты организаций, которые выбраны в качестве объектов кейсов, статистические материалы (сведения о состоянии рынка, социально-экономические характеристики организации и т.п., готовые кейсы, представленные в открытых источниках  и т.д.</a:t>
                      </a: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6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16" marB="45716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196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196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9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70000"/>
                        </a:lnSpc>
                      </a:pPr>
                      <a:endParaRPr lang="ru-RU" sz="2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</a:pPr>
                      <a:endParaRPr lang="ru-RU" sz="2200" b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971600" y="3684085"/>
            <a:ext cx="2078546" cy="14401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БОЛЕЕ </a:t>
            </a:r>
          </a:p>
          <a:p>
            <a:pPr algn="ctr"/>
            <a:r>
              <a:rPr lang="ru-RU" b="1" dirty="0" smtClean="0"/>
              <a:t>3 СТР.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076056" y="1796782"/>
            <a:ext cx="2767465" cy="5760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БОЛЕЕ </a:t>
            </a:r>
          </a:p>
          <a:p>
            <a:pPr algn="ctr"/>
            <a:r>
              <a:rPr lang="ru-RU" b="1" dirty="0" smtClean="0"/>
              <a:t>3 СТР.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539552" y="2504830"/>
            <a:ext cx="2767465" cy="5760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БОЛЕЕ </a:t>
            </a:r>
          </a:p>
          <a:p>
            <a:pPr algn="ctr"/>
            <a:r>
              <a:rPr lang="ru-RU" b="1" dirty="0" smtClean="0"/>
              <a:t>3 СТР.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88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PlumbCondensed Cond"/>
        <a:ea typeface=""/>
        <a:cs typeface=""/>
      </a:majorFont>
      <a:minorFont>
        <a:latin typeface="PlumbCondensed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13689</TotalTime>
  <Words>1052</Words>
  <Application>Microsoft Office PowerPoint</Application>
  <PresentationFormat>Экран (4:3)</PresentationFormat>
  <Paragraphs>172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PlumbCondensed Cond</vt:lpstr>
      <vt:lpstr>Segoe UI Symbol</vt:lpstr>
      <vt:lpstr>Wingdings</vt:lpstr>
      <vt:lpstr>Тема Office</vt:lpstr>
      <vt:lpstr>КРАЕВОЙ ДИСТАНЦИОННЫЙ КОНКУРС КЕЙСОВ "НАНОГРАД – 2017" </vt:lpstr>
      <vt:lpstr>Третий краевой конкурс исследовательских работ и проектов обучающихся "Изучение наномира - прорыв в будущее"</vt:lpstr>
      <vt:lpstr>Презентация PowerPoint</vt:lpstr>
      <vt:lpstr>КРАЕВОЙ ДИСТАНЦИОННЫЙ КОНКУРС КЕЙСОВ "НАНОГРАД – 2017" </vt:lpstr>
      <vt:lpstr>Команда участников конкурса</vt:lpstr>
      <vt:lpstr>Кейс -  это…</vt:lpstr>
      <vt:lpstr>СТРУКТУРА КЕЙСА</vt:lpstr>
      <vt:lpstr>СТРУКТУРА КЕЙСА</vt:lpstr>
      <vt:lpstr>СТРУКТУРА КЕЙСА</vt:lpstr>
      <vt:lpstr>Презентация PowerPoint</vt:lpstr>
      <vt:lpstr>Презентация PowerPoint</vt:lpstr>
      <vt:lpstr>Порядок награждения </vt:lpstr>
      <vt:lpstr>Порядок проведения Конкурса</vt:lpstr>
      <vt:lpstr>Презентация PowerPoint</vt:lpstr>
      <vt:lpstr>По вопросам проведения Конкурса и содержания кейсов обращаться: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Игоревна Мерзлякова</dc:creator>
  <cp:lastModifiedBy>Ольга Евгеньевна Хмара</cp:lastModifiedBy>
  <cp:revision>553</cp:revision>
  <cp:lastPrinted>2017-06-13T02:41:45Z</cp:lastPrinted>
  <dcterms:created xsi:type="dcterms:W3CDTF">2016-07-21T23:34:43Z</dcterms:created>
  <dcterms:modified xsi:type="dcterms:W3CDTF">2017-06-13T02:42:04Z</dcterms:modified>
</cp:coreProperties>
</file>