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3" name="ТОГУ инновации"/>
  <p:cmAuthor clrIdx="1" id="1" initials="" lastIdx="3" name="Лидия Филякин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Лида, логотип не тот
Должно быть инженерная школа</p:text>
  </p:cm>
  <p:cm authorId="1" idx="2">
    <p:pos x="6000" y="100"/>
    <p:text>Где взять?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Используй заметки докладчика</p:text>
  </p:cm>
  <p:cm authorId="1" idx="3">
    <p:pos x="6000" y="100"/>
    <p:text>Вставка комментария?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Фоточки?</p:text>
  </p:cm>
  <p:cm authorId="1" idx="1">
    <p:pos x="6000" y="100"/>
    <p:text>След слайд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24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1.png"/><Relationship Id="rId5" Type="http://schemas.openxmlformats.org/officeDocument/2006/relationships/image" Target="../media/image02.png"/><Relationship Id="rId6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30.jpg"/><Relationship Id="rId13" Type="http://schemas.openxmlformats.org/officeDocument/2006/relationships/image" Target="../media/image23.jp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20.jpg"/><Relationship Id="rId14" Type="http://schemas.openxmlformats.org/officeDocument/2006/relationships/image" Target="../media/image24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31.png"/><Relationship Id="rId8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mirobasic.info@gmail.com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01.png"/><Relationship Id="rId6" Type="http://schemas.openxmlformats.org/officeDocument/2006/relationships/hyperlink" Target="mailto:tevat.co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05.png"/><Relationship Id="rId5" Type="http://schemas.openxmlformats.org/officeDocument/2006/relationships/image" Target="../media/image08.png"/><Relationship Id="rId6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09.jpg"/><Relationship Id="rId7" Type="http://schemas.openxmlformats.org/officeDocument/2006/relationships/image" Target="../media/image34.jp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31.png"/><Relationship Id="rId5" Type="http://schemas.openxmlformats.org/officeDocument/2006/relationships/image" Target="../media/image13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700" y="4577074"/>
            <a:ext cx="1467898" cy="4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678" y="127100"/>
            <a:ext cx="1036674" cy="91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6">
            <a:alphaModFix/>
          </a:blip>
          <a:srcRect b="0" l="-4410" r="-1859" t="-5474"/>
          <a:stretch/>
        </p:blipFill>
        <p:spPr>
          <a:xfrm>
            <a:off x="2142425" y="981300"/>
            <a:ext cx="4884223" cy="30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-81525" y="2546987"/>
            <a:ext cx="2807400" cy="43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Набор комплектующих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29912" r="21361" t="0"/>
          <a:stretch/>
        </p:blipFill>
        <p:spPr>
          <a:xfrm>
            <a:off x="486562" y="3148775"/>
            <a:ext cx="1589975" cy="188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" type="body"/>
          </p:nvPr>
        </p:nvSpPr>
        <p:spPr>
          <a:xfrm>
            <a:off x="6879950" y="2114387"/>
            <a:ext cx="2807400" cy="43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Платформа Arduino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100" y="0"/>
            <a:ext cx="2076550" cy="20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76550" cy="20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6550" y="0"/>
            <a:ext cx="2076550" cy="20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9824" y="0"/>
            <a:ext cx="2133354" cy="207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1028" y="2513200"/>
            <a:ext cx="2622974" cy="263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3100" y="2241375"/>
            <a:ext cx="1590000" cy="15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77000" y="2887350"/>
            <a:ext cx="944025" cy="9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96775" y="3831375"/>
            <a:ext cx="1312125" cy="13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52887" y="2407425"/>
            <a:ext cx="1423950" cy="14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08900" y="3831375"/>
            <a:ext cx="1312125" cy="13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84650" y="3831375"/>
            <a:ext cx="1312125" cy="13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50" y="1615675"/>
            <a:ext cx="5106673" cy="33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7350" y="398350"/>
            <a:ext cx="4773974" cy="35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Благодарю за внимание!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726037" y="2473700"/>
            <a:ext cx="2958000" cy="21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Филякина Лидия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mirobasic.com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u="sng">
                <a:solidFill>
                  <a:srgbClr val="F3F3F3"/>
                </a:solidFill>
                <a:hlinkClick r:id="rId3"/>
              </a:rPr>
              <a:t>mirobasic.info@gmail.com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(4212) 93-20-67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F3F3F3"/>
                </a:solidFill>
              </a:rPr>
              <a:t>(4212) 93-20-68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225" y="1089549"/>
            <a:ext cx="2197624" cy="12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425" y="1326512"/>
            <a:ext cx="2622198" cy="7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1" type="body"/>
          </p:nvPr>
        </p:nvSpPr>
        <p:spPr>
          <a:xfrm>
            <a:off x="5359525" y="2566175"/>
            <a:ext cx="2958000" cy="21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u="sng">
                <a:solidFill>
                  <a:srgbClr val="FFFFFF"/>
                </a:solidFill>
                <a:hlinkClick r:id="rId6"/>
              </a:rPr>
              <a:t>tevat.co@gmail.com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+7 (909) 854-56-67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Ледков Евгений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4925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Почему инженерное образование?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337" y="575274"/>
            <a:ext cx="7254417" cy="4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Проектное образование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69850"/>
            <a:ext cx="427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Базовое образование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87" y="2138375"/>
            <a:ext cx="34766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4587300" y="1169850"/>
            <a:ext cx="427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S.T.E.M. образование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250" y="2117362"/>
            <a:ext cx="3310502" cy="21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389337" y="2862025"/>
            <a:ext cx="4374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solidFill>
                  <a:srgbClr val="FFFFFF"/>
                </a:solidFill>
              </a:rPr>
              <a:t>+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55125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Проектное образование через сообщество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2353" r="2344" t="0"/>
          <a:stretch/>
        </p:blipFill>
        <p:spPr>
          <a:xfrm>
            <a:off x="1733574" y="591512"/>
            <a:ext cx="5676842" cy="45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68275" y="0"/>
            <a:ext cx="8520600" cy="58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Мероприятия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68275" y="502025"/>
            <a:ext cx="8520600" cy="43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S.T.E.M. означает -  наука, технология, инженерное дело и математика.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79" l="0" r="0" t="79"/>
          <a:stretch/>
        </p:blipFill>
        <p:spPr>
          <a:xfrm>
            <a:off x="71550" y="904360"/>
            <a:ext cx="2978398" cy="11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700" y="2055775"/>
            <a:ext cx="36766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919" y="2897675"/>
            <a:ext cx="3580149" cy="71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6">
            <a:alphaModFix/>
          </a:blip>
          <a:srcRect b="8942" l="0" r="0" t="57298"/>
          <a:stretch/>
        </p:blipFill>
        <p:spPr>
          <a:xfrm>
            <a:off x="5252375" y="3749500"/>
            <a:ext cx="3536498" cy="10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Образовательная концепция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-110675" y="2041525"/>
            <a:ext cx="3142200" cy="144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Мой первый робот Arduino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850" y="470162"/>
            <a:ext cx="2228574" cy="148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325" y="572700"/>
            <a:ext cx="2124118" cy="154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>
            <a:off x="1971025" y="1211075"/>
            <a:ext cx="1226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/>
          <p:nvPr/>
        </p:nvCxnSpPr>
        <p:spPr>
          <a:xfrm>
            <a:off x="5191525" y="1211062"/>
            <a:ext cx="1226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474" y="497598"/>
            <a:ext cx="1834474" cy="154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" type="body"/>
          </p:nvPr>
        </p:nvSpPr>
        <p:spPr>
          <a:xfrm>
            <a:off x="2810437" y="1849450"/>
            <a:ext cx="3804600" cy="144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Создание гексапода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(самое сложное на базе Arduino)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347025" y="1985225"/>
            <a:ext cx="3142200" cy="144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Микро-компьютеры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212" y="2595849"/>
            <a:ext cx="2322424" cy="23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0787" y="2595849"/>
            <a:ext cx="2322425" cy="2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4398" y="2442975"/>
            <a:ext cx="2808475" cy="1747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" type="body"/>
          </p:nvPr>
        </p:nvSpPr>
        <p:spPr>
          <a:xfrm>
            <a:off x="6017550" y="4427800"/>
            <a:ext cx="3142200" cy="4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И это только начало...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600" y="0"/>
            <a:ext cx="51434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2290800"/>
            <a:ext cx="3805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Почему Робототехника?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-78200"/>
            <a:ext cx="8520600" cy="48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Дополнительные модули и школы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474" y="0"/>
            <a:ext cx="69281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5709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Курс MIRO basic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мой первый робот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53200" y="2111050"/>
            <a:ext cx="8520600" cy="292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3F3F3"/>
                </a:solidFill>
              </a:rPr>
              <a:t>Длительность:</a:t>
            </a:r>
            <a:r>
              <a:rPr lang="ru">
                <a:solidFill>
                  <a:srgbClr val="F3F3F3"/>
                </a:solidFill>
              </a:rPr>
              <a:t> 3 мес. / 12 нед. / 48 ак.час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3F3F3"/>
                </a:solidFill>
              </a:rPr>
              <a:t>Проект: </a:t>
            </a:r>
            <a:r>
              <a:rPr lang="ru">
                <a:solidFill>
                  <a:srgbClr val="F3F3F3"/>
                </a:solidFill>
              </a:rPr>
              <a:t>самостоятельно создаем робота (с нуля)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КОМПЕТЕНЦИИ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</a:pPr>
            <a:r>
              <a:rPr lang="ru">
                <a:solidFill>
                  <a:srgbClr val="F3F3F3"/>
                </a:solidFill>
              </a:rPr>
              <a:t>составление принципиальных схем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</a:pPr>
            <a:r>
              <a:rPr lang="ru">
                <a:solidFill>
                  <a:srgbClr val="F3F3F3"/>
                </a:solidFill>
              </a:rPr>
              <a:t>разработка программ на языке C++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</a:pPr>
            <a:r>
              <a:rPr lang="ru">
                <a:solidFill>
                  <a:srgbClr val="F3F3F3"/>
                </a:solidFill>
              </a:rPr>
              <a:t>проектирование микропроцессорных устройств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</a:pPr>
            <a:r>
              <a:rPr lang="ru">
                <a:solidFill>
                  <a:srgbClr val="F3F3F3"/>
                </a:solidFill>
              </a:rPr>
              <a:t>работа с технической документацией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</a:pPr>
            <a:r>
              <a:rPr lang="ru">
                <a:solidFill>
                  <a:srgbClr val="F3F3F3"/>
                </a:solidFill>
              </a:rPr>
              <a:t>решение задач автоматического управления базового уровня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523" y="956049"/>
            <a:ext cx="2332274" cy="22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570900" cy="20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3774" y="3263274"/>
            <a:ext cx="1880224" cy="18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