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56" r:id="rId2"/>
    <p:sldId id="257" r:id="rId3"/>
    <p:sldId id="271" r:id="rId4"/>
    <p:sldId id="272" r:id="rId5"/>
    <p:sldId id="270" r:id="rId6"/>
    <p:sldId id="273" r:id="rId7"/>
    <p:sldId id="274" r:id="rId8"/>
    <p:sldId id="258" r:id="rId9"/>
    <p:sldId id="261" r:id="rId10"/>
    <p:sldId id="275" r:id="rId11"/>
    <p:sldId id="263" r:id="rId12"/>
    <p:sldId id="259" r:id="rId13"/>
    <p:sldId id="276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13" autoAdjust="0"/>
  </p:normalViewPr>
  <p:slideViewPr>
    <p:cSldViewPr snapToGrid="0">
      <p:cViewPr varScale="1">
        <p:scale>
          <a:sx n="91" d="100"/>
          <a:sy n="91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EC4CE-7A45-4074-A067-70353FCB34A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C28DEA-9E54-46E8-87C0-F6C7C575474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Информационная среда</a:t>
          </a:r>
          <a:endParaRPr lang="ru-RU" dirty="0"/>
        </a:p>
      </dgm:t>
    </dgm:pt>
    <dgm:pt modelId="{056DB7AC-88B4-4C59-A2C8-7C6580E0B98E}" type="parTrans" cxnId="{79E3C2A1-5FE7-472B-BF9A-23AF63ED72E6}">
      <dgm:prSet/>
      <dgm:spPr/>
      <dgm:t>
        <a:bodyPr/>
        <a:lstStyle/>
        <a:p>
          <a:endParaRPr lang="ru-RU"/>
        </a:p>
      </dgm:t>
    </dgm:pt>
    <dgm:pt modelId="{97CDCF0B-6C3B-47BA-94C8-A707DA17DCD8}" type="sibTrans" cxnId="{79E3C2A1-5FE7-472B-BF9A-23AF63ED72E6}">
      <dgm:prSet/>
      <dgm:spPr/>
      <dgm:t>
        <a:bodyPr/>
        <a:lstStyle/>
        <a:p>
          <a:endParaRPr lang="ru-RU"/>
        </a:p>
      </dgm:t>
    </dgm:pt>
    <dgm:pt modelId="{9D53B6C4-BAA7-4642-965F-4FC32C8D2877}">
      <dgm:prSet phldrT="[Текст]"/>
      <dgm:spPr/>
      <dgm:t>
        <a:bodyPr/>
        <a:lstStyle/>
        <a:p>
          <a:r>
            <a:rPr lang="ru-RU" dirty="0" smtClean="0"/>
            <a:t> поддерживать связи между школами</a:t>
          </a:r>
          <a:endParaRPr lang="ru-RU" dirty="0"/>
        </a:p>
      </dgm:t>
    </dgm:pt>
    <dgm:pt modelId="{4368E0C7-61AC-4DB6-8DB0-ECE9B7F2A5EF}" type="parTrans" cxnId="{12430B21-8AC5-4B23-BD53-714D659FBD79}">
      <dgm:prSet/>
      <dgm:spPr/>
      <dgm:t>
        <a:bodyPr/>
        <a:lstStyle/>
        <a:p>
          <a:endParaRPr lang="ru-RU"/>
        </a:p>
      </dgm:t>
    </dgm:pt>
    <dgm:pt modelId="{4DD3FE2E-2351-4507-9950-DCC9DEE2DCC4}" type="sibTrans" cxnId="{12430B21-8AC5-4B23-BD53-714D659FBD79}">
      <dgm:prSet/>
      <dgm:spPr/>
      <dgm:t>
        <a:bodyPr/>
        <a:lstStyle/>
        <a:p>
          <a:endParaRPr lang="ru-RU"/>
        </a:p>
      </dgm:t>
    </dgm:pt>
    <dgm:pt modelId="{7838AF75-62E2-4CA4-9215-183EAFDD907E}">
      <dgm:prSet phldrT="[Текст]"/>
      <dgm:spPr/>
      <dgm:t>
        <a:bodyPr/>
        <a:lstStyle/>
        <a:p>
          <a:r>
            <a:rPr lang="ru-RU" dirty="0" smtClean="0"/>
            <a:t> информировать о событиях Школьной Лиги РОСНАНО</a:t>
          </a:r>
          <a:endParaRPr lang="ru-RU" dirty="0"/>
        </a:p>
      </dgm:t>
    </dgm:pt>
    <dgm:pt modelId="{BE7A3BCA-FCC0-425A-9301-CD3CEDA10DD8}" type="parTrans" cxnId="{8485E082-3FFB-4B8A-A02F-E227DD3344CB}">
      <dgm:prSet/>
      <dgm:spPr/>
      <dgm:t>
        <a:bodyPr/>
        <a:lstStyle/>
        <a:p>
          <a:endParaRPr lang="ru-RU"/>
        </a:p>
      </dgm:t>
    </dgm:pt>
    <dgm:pt modelId="{D8765DAA-2E29-4FC7-AA23-C9BED82ED5CB}" type="sibTrans" cxnId="{8485E082-3FFB-4B8A-A02F-E227DD3344CB}">
      <dgm:prSet/>
      <dgm:spPr/>
      <dgm:t>
        <a:bodyPr/>
        <a:lstStyle/>
        <a:p>
          <a:endParaRPr lang="ru-RU"/>
        </a:p>
      </dgm:t>
    </dgm:pt>
    <dgm:pt modelId="{338C6B34-37D1-4477-8378-9B12EF12CF59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Зеркало  для сообщества</a:t>
          </a:r>
          <a:endParaRPr lang="ru-RU" dirty="0"/>
        </a:p>
      </dgm:t>
    </dgm:pt>
    <dgm:pt modelId="{A9B3F048-6180-4B91-AEF6-AE9C78C36487}" type="parTrans" cxnId="{A7D05AC7-8587-465D-8802-132653941752}">
      <dgm:prSet/>
      <dgm:spPr/>
      <dgm:t>
        <a:bodyPr/>
        <a:lstStyle/>
        <a:p>
          <a:endParaRPr lang="ru-RU"/>
        </a:p>
      </dgm:t>
    </dgm:pt>
    <dgm:pt modelId="{2442F2AF-3776-4532-A529-602B6A5EA78B}" type="sibTrans" cxnId="{A7D05AC7-8587-465D-8802-132653941752}">
      <dgm:prSet/>
      <dgm:spPr/>
      <dgm:t>
        <a:bodyPr/>
        <a:lstStyle/>
        <a:p>
          <a:endParaRPr lang="ru-RU"/>
        </a:p>
      </dgm:t>
    </dgm:pt>
    <dgm:pt modelId="{9971E0AA-2A76-4EEF-9F07-15579F0F5773}">
      <dgm:prSet phldrT="[Текст]"/>
      <dgm:spPr/>
      <dgm:t>
        <a:bodyPr/>
        <a:lstStyle/>
        <a:p>
          <a:r>
            <a:rPr lang="ru-RU" dirty="0" smtClean="0"/>
            <a:t> создавать информационные поводы для СМИ</a:t>
          </a:r>
          <a:endParaRPr lang="ru-RU" dirty="0"/>
        </a:p>
      </dgm:t>
    </dgm:pt>
    <dgm:pt modelId="{8CAC2D11-96DD-4C6B-B474-D38A7995AA59}" type="parTrans" cxnId="{C13D4DBB-CEDB-448F-BACD-68C5E5F84540}">
      <dgm:prSet/>
      <dgm:spPr/>
      <dgm:t>
        <a:bodyPr/>
        <a:lstStyle/>
        <a:p>
          <a:endParaRPr lang="ru-RU"/>
        </a:p>
      </dgm:t>
    </dgm:pt>
    <dgm:pt modelId="{7F76D710-5369-43E0-B5FF-1B002197BE32}" type="sibTrans" cxnId="{C13D4DBB-CEDB-448F-BACD-68C5E5F84540}">
      <dgm:prSet/>
      <dgm:spPr/>
      <dgm:t>
        <a:bodyPr/>
        <a:lstStyle/>
        <a:p>
          <a:endParaRPr lang="ru-RU"/>
        </a:p>
      </dgm:t>
    </dgm:pt>
    <dgm:pt modelId="{A7D4CD0E-C057-4F36-8B18-D571ED3C6B1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Место для организации событий для школьников</a:t>
          </a:r>
          <a:endParaRPr lang="ru-RU" dirty="0"/>
        </a:p>
      </dgm:t>
    </dgm:pt>
    <dgm:pt modelId="{830B8CD3-D720-4EBB-9FC0-811D9DB5429A}" type="parTrans" cxnId="{BA0C0EC7-AF83-4223-8597-C5E8164588E3}">
      <dgm:prSet/>
      <dgm:spPr/>
      <dgm:t>
        <a:bodyPr/>
        <a:lstStyle/>
        <a:p>
          <a:endParaRPr lang="ru-RU"/>
        </a:p>
      </dgm:t>
    </dgm:pt>
    <dgm:pt modelId="{56CE38B1-30B4-482E-9C92-4289C29CDDD4}" type="sibTrans" cxnId="{BA0C0EC7-AF83-4223-8597-C5E8164588E3}">
      <dgm:prSet/>
      <dgm:spPr/>
      <dgm:t>
        <a:bodyPr/>
        <a:lstStyle/>
        <a:p>
          <a:endParaRPr lang="ru-RU"/>
        </a:p>
      </dgm:t>
    </dgm:pt>
    <dgm:pt modelId="{FF551F2D-C541-46D1-AAA1-A6F8356471F5}">
      <dgm:prSet phldrT="[Текст]"/>
      <dgm:spPr/>
      <dgm:t>
        <a:bodyPr/>
        <a:lstStyle/>
        <a:p>
          <a:r>
            <a:rPr lang="ru-RU" dirty="0" smtClean="0"/>
            <a:t> выходить на предприятия-партнеры, вузы</a:t>
          </a:r>
          <a:endParaRPr lang="ru-RU" dirty="0"/>
        </a:p>
      </dgm:t>
    </dgm:pt>
    <dgm:pt modelId="{2D4B256D-B904-4D62-9A81-61DC1DEEBEE4}" type="parTrans" cxnId="{43AAE906-1025-4328-99C5-825B66840F58}">
      <dgm:prSet/>
      <dgm:spPr/>
      <dgm:t>
        <a:bodyPr/>
        <a:lstStyle/>
        <a:p>
          <a:endParaRPr lang="ru-RU"/>
        </a:p>
      </dgm:t>
    </dgm:pt>
    <dgm:pt modelId="{6F2ED360-B10F-4607-93C7-8528680271DB}" type="sibTrans" cxnId="{43AAE906-1025-4328-99C5-825B66840F58}">
      <dgm:prSet/>
      <dgm:spPr/>
      <dgm:t>
        <a:bodyPr/>
        <a:lstStyle/>
        <a:p>
          <a:endParaRPr lang="ru-RU"/>
        </a:p>
      </dgm:t>
    </dgm:pt>
    <dgm:pt modelId="{5B5B298A-283B-48AE-B51E-DDB53B932D38}">
      <dgm:prSet phldrT="[Текст]"/>
      <dgm:spPr/>
      <dgm:t>
        <a:bodyPr/>
        <a:lstStyle/>
        <a:p>
          <a:r>
            <a:rPr lang="ru-RU" dirty="0" smtClean="0"/>
            <a:t> организовывать  конкурсы, изучение  различных образовательных программ</a:t>
          </a:r>
          <a:endParaRPr lang="ru-RU" dirty="0"/>
        </a:p>
      </dgm:t>
    </dgm:pt>
    <dgm:pt modelId="{AC9E217D-9588-429E-9B8D-54BEA5167477}" type="parTrans" cxnId="{41BCC056-4598-47CC-8051-A2E8E47DBDEC}">
      <dgm:prSet/>
      <dgm:spPr/>
      <dgm:t>
        <a:bodyPr/>
        <a:lstStyle/>
        <a:p>
          <a:endParaRPr lang="ru-RU"/>
        </a:p>
      </dgm:t>
    </dgm:pt>
    <dgm:pt modelId="{96F8F20A-DFCB-4E79-AD28-68D9EA9C8996}" type="sibTrans" cxnId="{41BCC056-4598-47CC-8051-A2E8E47DBDEC}">
      <dgm:prSet/>
      <dgm:spPr/>
      <dgm:t>
        <a:bodyPr/>
        <a:lstStyle/>
        <a:p>
          <a:endParaRPr lang="ru-RU"/>
        </a:p>
      </dgm:t>
    </dgm:pt>
    <dgm:pt modelId="{154876B8-B8C2-4D09-9018-66BBA2B04025}">
      <dgm:prSet/>
      <dgm:spPr/>
      <dgm:t>
        <a:bodyPr/>
        <a:lstStyle/>
        <a:p>
          <a:r>
            <a:rPr lang="ru-RU" dirty="0" smtClean="0"/>
            <a:t> информировать о событиях  Хабаровской краевой инновационной сети</a:t>
          </a:r>
          <a:endParaRPr lang="ru-RU" dirty="0"/>
        </a:p>
      </dgm:t>
    </dgm:pt>
    <dgm:pt modelId="{FC6ABC13-330F-47D4-A6EC-36CAFCF66A4B}" type="parTrans" cxnId="{C97582DC-3CDB-4775-A776-41735644998C}">
      <dgm:prSet/>
      <dgm:spPr/>
      <dgm:t>
        <a:bodyPr/>
        <a:lstStyle/>
        <a:p>
          <a:endParaRPr lang="ru-RU"/>
        </a:p>
      </dgm:t>
    </dgm:pt>
    <dgm:pt modelId="{22EFBCE2-D056-42C8-81B4-519E96E5F87F}" type="sibTrans" cxnId="{C97582DC-3CDB-4775-A776-41735644998C}">
      <dgm:prSet/>
      <dgm:spPr/>
      <dgm:t>
        <a:bodyPr/>
        <a:lstStyle/>
        <a:p>
          <a:endParaRPr lang="ru-RU"/>
        </a:p>
      </dgm:t>
    </dgm:pt>
    <dgm:pt modelId="{07D7A214-3589-49F0-9237-37AD2A2F34C5}">
      <dgm:prSet phldrT="[Текст]"/>
      <dgm:spPr/>
      <dgm:t>
        <a:bodyPr/>
        <a:lstStyle/>
        <a:p>
          <a:r>
            <a:rPr lang="ru-RU" dirty="0" smtClean="0"/>
            <a:t>выстраивать взаимоотношения с МОН ХК</a:t>
          </a:r>
          <a:endParaRPr lang="ru-RU" dirty="0"/>
        </a:p>
      </dgm:t>
    </dgm:pt>
    <dgm:pt modelId="{BEB3E180-6BF0-49CB-AF29-7F789B8C577F}" type="parTrans" cxnId="{AD5266F5-215A-470D-A3D7-9BF4D1A04472}">
      <dgm:prSet/>
      <dgm:spPr/>
      <dgm:t>
        <a:bodyPr/>
        <a:lstStyle/>
        <a:p>
          <a:endParaRPr lang="ru-RU"/>
        </a:p>
      </dgm:t>
    </dgm:pt>
    <dgm:pt modelId="{F216094E-D4BE-4F96-9DF8-F72A5181A175}" type="sibTrans" cxnId="{AD5266F5-215A-470D-A3D7-9BF4D1A04472}">
      <dgm:prSet/>
      <dgm:spPr/>
      <dgm:t>
        <a:bodyPr/>
        <a:lstStyle/>
        <a:p>
          <a:endParaRPr lang="ru-RU"/>
        </a:p>
      </dgm:t>
    </dgm:pt>
    <dgm:pt modelId="{8088CE58-4A6D-4F07-93A9-1EA51C6A659C}" type="pres">
      <dgm:prSet presAssocID="{132EC4CE-7A45-4074-A067-70353FCB34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43A02-7125-40D1-B812-9AF68D462133}" type="pres">
      <dgm:prSet presAssocID="{22C28DEA-9E54-46E8-87C0-F6C7C5754744}" presName="linNode" presStyleCnt="0"/>
      <dgm:spPr/>
      <dgm:t>
        <a:bodyPr/>
        <a:lstStyle/>
        <a:p>
          <a:endParaRPr lang="ru-RU"/>
        </a:p>
      </dgm:t>
    </dgm:pt>
    <dgm:pt modelId="{7CC5B8FF-882E-44B6-B7E0-CBC1B76ECAD4}" type="pres">
      <dgm:prSet presAssocID="{22C28DEA-9E54-46E8-87C0-F6C7C575474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17B55-6F6B-43E4-891A-09146086A4B7}" type="pres">
      <dgm:prSet presAssocID="{22C28DEA-9E54-46E8-87C0-F6C7C5754744}" presName="descendantText" presStyleLbl="alignAccFollowNode1" presStyleIdx="0" presStyleCnt="3" custLinFactNeighborY="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6BE2F-A00D-4D16-B12E-1D95936B3024}" type="pres">
      <dgm:prSet presAssocID="{97CDCF0B-6C3B-47BA-94C8-A707DA17DCD8}" presName="sp" presStyleCnt="0"/>
      <dgm:spPr/>
      <dgm:t>
        <a:bodyPr/>
        <a:lstStyle/>
        <a:p>
          <a:endParaRPr lang="ru-RU"/>
        </a:p>
      </dgm:t>
    </dgm:pt>
    <dgm:pt modelId="{E7FAFE8F-6A37-49CB-BC60-BA79BDD6D817}" type="pres">
      <dgm:prSet presAssocID="{338C6B34-37D1-4477-8378-9B12EF12CF59}" presName="linNode" presStyleCnt="0"/>
      <dgm:spPr/>
      <dgm:t>
        <a:bodyPr/>
        <a:lstStyle/>
        <a:p>
          <a:endParaRPr lang="ru-RU"/>
        </a:p>
      </dgm:t>
    </dgm:pt>
    <dgm:pt modelId="{3551C7B8-508C-4C67-BD87-E499EB8D777B}" type="pres">
      <dgm:prSet presAssocID="{338C6B34-37D1-4477-8378-9B12EF12CF5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43452-33CA-4F9B-A0D8-576C368BD60E}" type="pres">
      <dgm:prSet presAssocID="{338C6B34-37D1-4477-8378-9B12EF12CF5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C60D8-3020-4479-9922-E4361DC6B69F}" type="pres">
      <dgm:prSet presAssocID="{2442F2AF-3776-4532-A529-602B6A5EA78B}" presName="sp" presStyleCnt="0"/>
      <dgm:spPr/>
      <dgm:t>
        <a:bodyPr/>
        <a:lstStyle/>
        <a:p>
          <a:endParaRPr lang="ru-RU"/>
        </a:p>
      </dgm:t>
    </dgm:pt>
    <dgm:pt modelId="{B2B6F38E-3D5E-42B5-9C29-963568B075D0}" type="pres">
      <dgm:prSet presAssocID="{A7D4CD0E-C057-4F36-8B18-D571ED3C6B19}" presName="linNode" presStyleCnt="0"/>
      <dgm:spPr/>
      <dgm:t>
        <a:bodyPr/>
        <a:lstStyle/>
        <a:p>
          <a:endParaRPr lang="ru-RU"/>
        </a:p>
      </dgm:t>
    </dgm:pt>
    <dgm:pt modelId="{BC6B4EAF-6925-4D78-962A-4AD843C693EE}" type="pres">
      <dgm:prSet presAssocID="{A7D4CD0E-C057-4F36-8B18-D571ED3C6B1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4001-AA33-4FC5-ADF1-351D3468F415}" type="pres">
      <dgm:prSet presAssocID="{A7D4CD0E-C057-4F36-8B18-D571ED3C6B1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3B7D1-4AD3-4A5E-9715-EEC01DFA3C43}" type="presOf" srcId="{5B5B298A-283B-48AE-B51E-DDB53B932D38}" destId="{77F04001-AA33-4FC5-ADF1-351D3468F415}" srcOrd="0" destOrd="1" presId="urn:microsoft.com/office/officeart/2005/8/layout/vList5"/>
    <dgm:cxn modelId="{12430B21-8AC5-4B23-BD53-714D659FBD79}" srcId="{22C28DEA-9E54-46E8-87C0-F6C7C5754744}" destId="{9D53B6C4-BAA7-4642-965F-4FC32C8D2877}" srcOrd="0" destOrd="0" parTransId="{4368E0C7-61AC-4DB6-8DB0-ECE9B7F2A5EF}" sibTransId="{4DD3FE2E-2351-4507-9950-DCC9DEE2DCC4}"/>
    <dgm:cxn modelId="{D0C3E740-4D4E-41D1-89A5-ADD8CCA239DC}" type="presOf" srcId="{9D53B6C4-BAA7-4642-965F-4FC32C8D2877}" destId="{54917B55-6F6B-43E4-891A-09146086A4B7}" srcOrd="0" destOrd="0" presId="urn:microsoft.com/office/officeart/2005/8/layout/vList5"/>
    <dgm:cxn modelId="{79E3C2A1-5FE7-472B-BF9A-23AF63ED72E6}" srcId="{132EC4CE-7A45-4074-A067-70353FCB34AC}" destId="{22C28DEA-9E54-46E8-87C0-F6C7C5754744}" srcOrd="0" destOrd="0" parTransId="{056DB7AC-88B4-4C59-A2C8-7C6580E0B98E}" sibTransId="{97CDCF0B-6C3B-47BA-94C8-A707DA17DCD8}"/>
    <dgm:cxn modelId="{58D17EDF-C684-4878-9CDC-8CAD7D328DE2}" type="presOf" srcId="{338C6B34-37D1-4477-8378-9B12EF12CF59}" destId="{3551C7B8-508C-4C67-BD87-E499EB8D777B}" srcOrd="0" destOrd="0" presId="urn:microsoft.com/office/officeart/2005/8/layout/vList5"/>
    <dgm:cxn modelId="{AD5266F5-215A-470D-A3D7-9BF4D1A04472}" srcId="{22C28DEA-9E54-46E8-87C0-F6C7C5754744}" destId="{07D7A214-3589-49F0-9237-37AD2A2F34C5}" srcOrd="2" destOrd="0" parTransId="{BEB3E180-6BF0-49CB-AF29-7F789B8C577F}" sibTransId="{F216094E-D4BE-4F96-9DF8-F72A5181A175}"/>
    <dgm:cxn modelId="{8485E082-3FFB-4B8A-A02F-E227DD3344CB}" srcId="{22C28DEA-9E54-46E8-87C0-F6C7C5754744}" destId="{7838AF75-62E2-4CA4-9215-183EAFDD907E}" srcOrd="1" destOrd="0" parTransId="{BE7A3BCA-FCC0-425A-9301-CD3CEDA10DD8}" sibTransId="{D8765DAA-2E29-4FC7-AA23-C9BED82ED5CB}"/>
    <dgm:cxn modelId="{04E99C4D-5A3A-48BD-B69B-4926408C2B25}" type="presOf" srcId="{132EC4CE-7A45-4074-A067-70353FCB34AC}" destId="{8088CE58-4A6D-4F07-93A9-1EA51C6A659C}" srcOrd="0" destOrd="0" presId="urn:microsoft.com/office/officeart/2005/8/layout/vList5"/>
    <dgm:cxn modelId="{41BCC056-4598-47CC-8051-A2E8E47DBDEC}" srcId="{A7D4CD0E-C057-4F36-8B18-D571ED3C6B19}" destId="{5B5B298A-283B-48AE-B51E-DDB53B932D38}" srcOrd="1" destOrd="0" parTransId="{AC9E217D-9588-429E-9B8D-54BEA5167477}" sibTransId="{96F8F20A-DFCB-4E79-AD28-68D9EA9C8996}"/>
    <dgm:cxn modelId="{514320A3-95B0-46FC-934F-C0DA2DEE2B7F}" type="presOf" srcId="{A7D4CD0E-C057-4F36-8B18-D571ED3C6B19}" destId="{BC6B4EAF-6925-4D78-962A-4AD843C693EE}" srcOrd="0" destOrd="0" presId="urn:microsoft.com/office/officeart/2005/8/layout/vList5"/>
    <dgm:cxn modelId="{BA0C0EC7-AF83-4223-8597-C5E8164588E3}" srcId="{132EC4CE-7A45-4074-A067-70353FCB34AC}" destId="{A7D4CD0E-C057-4F36-8B18-D571ED3C6B19}" srcOrd="2" destOrd="0" parTransId="{830B8CD3-D720-4EBB-9FC0-811D9DB5429A}" sibTransId="{56CE38B1-30B4-482E-9C92-4289C29CDDD4}"/>
    <dgm:cxn modelId="{CDEFB0C6-3FB2-4760-B339-3726860CC23E}" type="presOf" srcId="{154876B8-B8C2-4D09-9018-66BBA2B04025}" destId="{3D143452-33CA-4F9B-A0D8-576C368BD60E}" srcOrd="0" destOrd="1" presId="urn:microsoft.com/office/officeart/2005/8/layout/vList5"/>
    <dgm:cxn modelId="{EAA4E0B6-4C1C-476C-AA01-F71D87B82337}" type="presOf" srcId="{22C28DEA-9E54-46E8-87C0-F6C7C5754744}" destId="{7CC5B8FF-882E-44B6-B7E0-CBC1B76ECAD4}" srcOrd="0" destOrd="0" presId="urn:microsoft.com/office/officeart/2005/8/layout/vList5"/>
    <dgm:cxn modelId="{C13D4DBB-CEDB-448F-BACD-68C5E5F84540}" srcId="{338C6B34-37D1-4477-8378-9B12EF12CF59}" destId="{9971E0AA-2A76-4EEF-9F07-15579F0F5773}" srcOrd="0" destOrd="0" parTransId="{8CAC2D11-96DD-4C6B-B474-D38A7995AA59}" sibTransId="{7F76D710-5369-43E0-B5FF-1B002197BE32}"/>
    <dgm:cxn modelId="{20ACC879-E861-4484-A2EE-B124B263040F}" type="presOf" srcId="{07D7A214-3589-49F0-9237-37AD2A2F34C5}" destId="{54917B55-6F6B-43E4-891A-09146086A4B7}" srcOrd="0" destOrd="2" presId="urn:microsoft.com/office/officeart/2005/8/layout/vList5"/>
    <dgm:cxn modelId="{C97582DC-3CDB-4775-A776-41735644998C}" srcId="{338C6B34-37D1-4477-8378-9B12EF12CF59}" destId="{154876B8-B8C2-4D09-9018-66BBA2B04025}" srcOrd="1" destOrd="0" parTransId="{FC6ABC13-330F-47D4-A6EC-36CAFCF66A4B}" sibTransId="{22EFBCE2-D056-42C8-81B4-519E96E5F87F}"/>
    <dgm:cxn modelId="{43AAE906-1025-4328-99C5-825B66840F58}" srcId="{A7D4CD0E-C057-4F36-8B18-D571ED3C6B19}" destId="{FF551F2D-C541-46D1-AAA1-A6F8356471F5}" srcOrd="0" destOrd="0" parTransId="{2D4B256D-B904-4D62-9A81-61DC1DEEBEE4}" sibTransId="{6F2ED360-B10F-4607-93C7-8528680271DB}"/>
    <dgm:cxn modelId="{DAC1CCF9-0A0E-4AF5-B012-B78A08827F90}" type="presOf" srcId="{FF551F2D-C541-46D1-AAA1-A6F8356471F5}" destId="{77F04001-AA33-4FC5-ADF1-351D3468F415}" srcOrd="0" destOrd="0" presId="urn:microsoft.com/office/officeart/2005/8/layout/vList5"/>
    <dgm:cxn modelId="{313B7A56-62EC-4044-907C-2BE4194EC175}" type="presOf" srcId="{7838AF75-62E2-4CA4-9215-183EAFDD907E}" destId="{54917B55-6F6B-43E4-891A-09146086A4B7}" srcOrd="0" destOrd="1" presId="urn:microsoft.com/office/officeart/2005/8/layout/vList5"/>
    <dgm:cxn modelId="{A7D05AC7-8587-465D-8802-132653941752}" srcId="{132EC4CE-7A45-4074-A067-70353FCB34AC}" destId="{338C6B34-37D1-4477-8378-9B12EF12CF59}" srcOrd="1" destOrd="0" parTransId="{A9B3F048-6180-4B91-AEF6-AE9C78C36487}" sibTransId="{2442F2AF-3776-4532-A529-602B6A5EA78B}"/>
    <dgm:cxn modelId="{B2151B5F-77EB-4B2A-9CF3-9081714809C4}" type="presOf" srcId="{9971E0AA-2A76-4EEF-9F07-15579F0F5773}" destId="{3D143452-33CA-4F9B-A0D8-576C368BD60E}" srcOrd="0" destOrd="0" presId="urn:microsoft.com/office/officeart/2005/8/layout/vList5"/>
    <dgm:cxn modelId="{B0CFFCFC-7753-44E7-A0CA-2948EEB41B4F}" type="presParOf" srcId="{8088CE58-4A6D-4F07-93A9-1EA51C6A659C}" destId="{93C43A02-7125-40D1-B812-9AF68D462133}" srcOrd="0" destOrd="0" presId="urn:microsoft.com/office/officeart/2005/8/layout/vList5"/>
    <dgm:cxn modelId="{4CD27823-EFDE-434C-B5CB-4A73545F6BD2}" type="presParOf" srcId="{93C43A02-7125-40D1-B812-9AF68D462133}" destId="{7CC5B8FF-882E-44B6-B7E0-CBC1B76ECAD4}" srcOrd="0" destOrd="0" presId="urn:microsoft.com/office/officeart/2005/8/layout/vList5"/>
    <dgm:cxn modelId="{B4EE7907-369C-4BEF-8A8C-0F20AEC9464B}" type="presParOf" srcId="{93C43A02-7125-40D1-B812-9AF68D462133}" destId="{54917B55-6F6B-43E4-891A-09146086A4B7}" srcOrd="1" destOrd="0" presId="urn:microsoft.com/office/officeart/2005/8/layout/vList5"/>
    <dgm:cxn modelId="{221348CE-91F1-46D8-886B-47661ED23A21}" type="presParOf" srcId="{8088CE58-4A6D-4F07-93A9-1EA51C6A659C}" destId="{CCC6BE2F-A00D-4D16-B12E-1D95936B3024}" srcOrd="1" destOrd="0" presId="urn:microsoft.com/office/officeart/2005/8/layout/vList5"/>
    <dgm:cxn modelId="{3265C68A-6668-493C-B1EE-A82658777F01}" type="presParOf" srcId="{8088CE58-4A6D-4F07-93A9-1EA51C6A659C}" destId="{E7FAFE8F-6A37-49CB-BC60-BA79BDD6D817}" srcOrd="2" destOrd="0" presId="urn:microsoft.com/office/officeart/2005/8/layout/vList5"/>
    <dgm:cxn modelId="{5484FCEA-79E5-492B-9378-1FB88CC7F3EF}" type="presParOf" srcId="{E7FAFE8F-6A37-49CB-BC60-BA79BDD6D817}" destId="{3551C7B8-508C-4C67-BD87-E499EB8D777B}" srcOrd="0" destOrd="0" presId="urn:microsoft.com/office/officeart/2005/8/layout/vList5"/>
    <dgm:cxn modelId="{63F2BACF-0EBF-487A-9FDC-D9E9963EC671}" type="presParOf" srcId="{E7FAFE8F-6A37-49CB-BC60-BA79BDD6D817}" destId="{3D143452-33CA-4F9B-A0D8-576C368BD60E}" srcOrd="1" destOrd="0" presId="urn:microsoft.com/office/officeart/2005/8/layout/vList5"/>
    <dgm:cxn modelId="{E7508563-0E62-4EA8-9B06-428DB2265CEA}" type="presParOf" srcId="{8088CE58-4A6D-4F07-93A9-1EA51C6A659C}" destId="{546C60D8-3020-4479-9922-E4361DC6B69F}" srcOrd="3" destOrd="0" presId="urn:microsoft.com/office/officeart/2005/8/layout/vList5"/>
    <dgm:cxn modelId="{FEE9A298-CD77-47B0-B813-1FC51BDDA049}" type="presParOf" srcId="{8088CE58-4A6D-4F07-93A9-1EA51C6A659C}" destId="{B2B6F38E-3D5E-42B5-9C29-963568B075D0}" srcOrd="4" destOrd="0" presId="urn:microsoft.com/office/officeart/2005/8/layout/vList5"/>
    <dgm:cxn modelId="{37257143-4F05-45C4-B7FC-8693500504E9}" type="presParOf" srcId="{B2B6F38E-3D5E-42B5-9C29-963568B075D0}" destId="{BC6B4EAF-6925-4D78-962A-4AD843C693EE}" srcOrd="0" destOrd="0" presId="urn:microsoft.com/office/officeart/2005/8/layout/vList5"/>
    <dgm:cxn modelId="{024C64A5-12A6-4366-A1E1-5474DF0EEABE}" type="presParOf" srcId="{B2B6F38E-3D5E-42B5-9C29-963568B075D0}" destId="{77F04001-AA33-4FC5-ADF1-351D3468F4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CD59E-D2A3-4187-821B-352114866BA5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DB9A-C6ED-4900-B674-9570F95AF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3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0126AE-316D-4770-989E-6B9DF8F1364A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44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3610B-D84E-4F0E-85D4-B97FB8382EB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2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0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48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7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34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2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0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2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3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1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6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2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9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6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D650-9FED-43FD-8823-1A9EDD9FA017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FCCE4B-F93E-45F1-9F7B-CDAC131BD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1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__&#1087;&#1083;&#1086;&#1097;&#1072;&#1076;&#1082;&#1080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 региональном ресурсном </a:t>
            </a:r>
            <a:r>
              <a:rPr lang="ru-RU" sz="2800" dirty="0" smtClean="0">
                <a:solidFill>
                  <a:srgbClr val="002060"/>
                </a:solidFill>
              </a:rPr>
              <a:t>центре Хабаровской </a:t>
            </a:r>
            <a:r>
              <a:rPr lang="ru-RU" sz="2800" dirty="0">
                <a:solidFill>
                  <a:srgbClr val="002060"/>
                </a:solidFill>
              </a:rPr>
              <a:t>краевой сети инновационных образовательных организаций, реализующих образовательные программы в области естественнонаучного образования, высоких наукоемких технологий, в том числе, </a:t>
            </a:r>
            <a:r>
              <a:rPr lang="ru-RU" sz="2800" dirty="0" err="1" smtClean="0">
                <a:solidFill>
                  <a:srgbClr val="002060"/>
                </a:solidFill>
              </a:rPr>
              <a:t>нанотехнологий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Перминова Ольга Петровна, начальник  отдела сопровождения и реализации целевых программ образования МОН ХК, 8(4212) 32 40 56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7568" y="688040"/>
            <a:ext cx="2391196" cy="4438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Линии работы</a:t>
            </a:r>
          </a:p>
        </p:txBody>
      </p:sp>
      <p:pic>
        <p:nvPicPr>
          <p:cNvPr id="1026" name="Picture 2" descr="C:\Users\user\Desktop\Лига_НАНО\СМИ\ЛОГОТИП ЛИ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4730"/>
            <a:ext cx="1728192" cy="3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4193" y="296868"/>
            <a:ext cx="2537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Ресурсный центр в СПб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7568" y="1412777"/>
            <a:ext cx="80648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Методическая поддержка школ Лиги региона в соответствии с календарным планом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Школьный этап «Ориентир-ВУЗ» - программа для старшеклассников по партнерству с вузами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Поддержка конкурсной программы весенне-зимние </a:t>
            </a:r>
            <a:r>
              <a:rPr lang="ru-RU" sz="1600" dirty="0" err="1"/>
              <a:t>НАНОигры</a:t>
            </a:r>
            <a:endParaRPr lang="ru-RU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Неделя </a:t>
            </a:r>
            <a:r>
              <a:rPr lang="ru-RU" sz="1600" dirty="0" err="1"/>
              <a:t>НВТиТ</a:t>
            </a:r>
            <a:r>
              <a:rPr lang="ru-RU" sz="1600" dirty="0"/>
              <a:t> в школе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Дни </a:t>
            </a:r>
            <a:r>
              <a:rPr lang="ru-RU" sz="1600" dirty="0" err="1"/>
              <a:t>межпредметной</a:t>
            </a:r>
            <a:r>
              <a:rPr lang="ru-RU" sz="1600" dirty="0"/>
              <a:t> учебной интеграции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</a:rPr>
              <a:t>Взаимодействие с  высокотехнологичными предприятиями,  ВУЗами и исследовательскими институтами (образовательные экскурсии  и встречи с представителями бизнеса и науки)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Образовательные программы для школьников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Организация учебных исследований (в рамках недели </a:t>
            </a:r>
            <a:r>
              <a:rPr lang="ru-RU" sz="1600" dirty="0" err="1"/>
              <a:t>НВТиТ</a:t>
            </a:r>
            <a:r>
              <a:rPr lang="ru-RU" sz="1600" dirty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Публичные лекции – популярная математика, биотехнология, </a:t>
            </a:r>
            <a:r>
              <a:rPr lang="ru-RU" sz="1600" dirty="0" err="1"/>
              <a:t>нанотехнология</a:t>
            </a:r>
            <a:endParaRPr lang="ru-RU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Развлекательно-образовательные программы (фестивали, кинопоказы, выставки, интерактивные выставки)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Деловые игры и погружения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квалификации учителей: стажировки, семинары, лекции, встречи координаторов</a:t>
            </a:r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pPr lvl="0"/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80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charset="0"/>
                <a:cs typeface="Arial" charset="0"/>
              </a:rPr>
              <a:t>ФЕВРАЛЬ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01	Старт весенней сессии программы «Школа на	ладони» (повышение квалификации	«Электронная	школа для педагогов» и конкурсная программа для школьников, сетевое событие)</a:t>
            </a: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ru-RU" sz="1400" b="1" dirty="0">
                <a:latin typeface="Arial" charset="0"/>
                <a:cs typeface="Arial" charset="0"/>
              </a:rPr>
              <a:t>МАРТ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14-20	Всероссийская	школьная  неделя высоких технологий и </a:t>
            </a:r>
            <a:r>
              <a:rPr lang="ru-RU" sz="1400" dirty="0" err="1">
                <a:latin typeface="Arial" charset="0"/>
                <a:cs typeface="Arial" charset="0"/>
              </a:rPr>
              <a:t>технопредпринимательства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endParaRPr lang="ru-RU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b="1" dirty="0">
                <a:latin typeface="Arial" charset="0"/>
                <a:cs typeface="Arial" charset="0"/>
              </a:rPr>
              <a:t>АПРЕЛЬ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 marL="228600" indent="-228600">
              <a:buFontTx/>
              <a:buAutoNum type="arabicPlain" startAt="4"/>
              <a:defRPr/>
            </a:pPr>
            <a:r>
              <a:rPr lang="ru-RU" sz="1400" dirty="0">
                <a:latin typeface="Arial" charset="0"/>
                <a:cs typeface="Arial" charset="0"/>
              </a:rPr>
              <a:t>                    Закрытие весенней сессии программы «Школа на ладони» (подведение итогов конкурсной программы 	года для школьников)	</a:t>
            </a:r>
          </a:p>
          <a:p>
            <a:pPr marL="228600" indent="-228600">
              <a:buFontTx/>
              <a:buAutoNum type="arabicPlain" startAt="4"/>
              <a:defRPr/>
            </a:pPr>
            <a:endParaRPr lang="ru-RU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04-17	Сетевая научно-практическая	конференция школьников (исследовательские  и	</a:t>
            </a:r>
            <a:r>
              <a:rPr lang="ru-RU" sz="1400" dirty="0" err="1">
                <a:latin typeface="Arial" charset="0"/>
                <a:cs typeface="Arial" charset="0"/>
              </a:rPr>
              <a:t>технопредпринимательские</a:t>
            </a:r>
            <a:r>
              <a:rPr lang="ru-RU" sz="1400" dirty="0">
                <a:latin typeface="Arial" charset="0"/>
                <a:cs typeface="Arial" charset="0"/>
              </a:rPr>
              <a:t> проекты)</a:t>
            </a:r>
          </a:p>
          <a:p>
            <a:pPr>
              <a:defRPr/>
            </a:pPr>
            <a:endParaRPr lang="ru-RU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b="1" dirty="0">
                <a:latin typeface="Arial" charset="0"/>
                <a:cs typeface="Arial" charset="0"/>
              </a:rPr>
              <a:t>МАЙ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03-10	Самооценка качества реализации Программы	 деятельности  в рамках «Школьной лиги РОСНАНО»</a:t>
            </a:r>
          </a:p>
          <a:p>
            <a:pPr>
              <a:defRPr/>
            </a:pPr>
            <a:endParaRPr lang="ru-RU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b="1" dirty="0">
                <a:latin typeface="Arial" charset="0"/>
                <a:cs typeface="Arial" charset="0"/>
              </a:rPr>
              <a:t>ИЮЛЬ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01-10	Летняя школа «Наноград-2016»</a:t>
            </a:r>
          </a:p>
          <a:p>
            <a:pPr>
              <a:defRPr/>
            </a:pPr>
            <a:endParaRPr lang="ru-RU" sz="1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b="1" dirty="0" smtClean="0">
                <a:latin typeface="Arial" charset="0"/>
                <a:cs typeface="Arial" charset="0"/>
              </a:rPr>
              <a:t>СЕНТЯБР</a:t>
            </a:r>
            <a:r>
              <a:rPr lang="ru-RU" sz="1400" dirty="0" smtClean="0">
                <a:latin typeface="Arial" charset="0"/>
                <a:cs typeface="Arial" charset="0"/>
              </a:rPr>
              <a:t>   </a:t>
            </a:r>
            <a:r>
              <a:rPr lang="ru-RU" sz="1400" dirty="0">
                <a:latin typeface="Arial" charset="0"/>
                <a:cs typeface="Arial" charset="0"/>
              </a:rPr>
              <a:t>Начало  </a:t>
            </a:r>
            <a:r>
              <a:rPr lang="ru-RU" sz="1400" dirty="0" err="1">
                <a:latin typeface="Arial" charset="0"/>
                <a:cs typeface="Arial" charset="0"/>
              </a:rPr>
              <a:t>НАНОвого</a:t>
            </a:r>
            <a:r>
              <a:rPr lang="ru-RU" sz="1400" dirty="0">
                <a:latin typeface="Arial" charset="0"/>
                <a:cs typeface="Arial" charset="0"/>
              </a:rPr>
              <a:t> учебного	года. Открытие	учебного года	на базе региональных ресурсных	центров</a:t>
            </a:r>
          </a:p>
          <a:p>
            <a:pPr marL="228600" indent="-228600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ОКТЯБРЬ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 marL="228600" indent="-228600">
              <a:defRPr/>
            </a:pPr>
            <a:r>
              <a:rPr lang="ru-RU" sz="1400" dirty="0">
                <a:latin typeface="Arial" charset="0"/>
                <a:cs typeface="Arial" charset="0"/>
              </a:rPr>
              <a:t>03   	Старт осенней	сессии программы «Школа на	ладони» (повышение квалификации  «Электронная	школа для педагогов» и конкурсная программа для школьников, сетевое	событие)	</a:t>
            </a:r>
          </a:p>
          <a:p>
            <a:pPr marL="228600" indent="-228600">
              <a:defRPr/>
            </a:pPr>
            <a:r>
              <a:rPr lang="ru-RU" sz="1400" dirty="0">
                <a:latin typeface="Arial" charset="0"/>
                <a:cs typeface="Arial" charset="0"/>
              </a:rPr>
              <a:t>03	                    Мониторинг	качества образования в школах</a:t>
            </a:r>
          </a:p>
          <a:p>
            <a:pPr marL="228600" indent="-228600">
              <a:defRPr/>
            </a:pPr>
            <a:endParaRPr lang="ru-RU" sz="1400" dirty="0">
              <a:latin typeface="Arial" charset="0"/>
              <a:cs typeface="Arial" charset="0"/>
            </a:endParaRPr>
          </a:p>
          <a:p>
            <a:pPr marL="228600" indent="-228600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НОЯБРЬ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 marL="228600" indent="-228600">
              <a:defRPr/>
            </a:pPr>
            <a:r>
              <a:rPr lang="ru-RU" sz="1400" dirty="0">
                <a:latin typeface="Arial" charset="0"/>
                <a:cs typeface="Arial" charset="0"/>
              </a:rPr>
              <a:t>14		Завершение мониторинга качества образования в школах	</a:t>
            </a:r>
          </a:p>
          <a:p>
            <a:pPr marL="228600" indent="-228600">
              <a:defRPr/>
            </a:pP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 marL="228600" indent="-228600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ДЕКАБРЬ</a:t>
            </a: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 marL="228600" indent="-228600">
              <a:defRPr/>
            </a:pPr>
            <a:r>
              <a:rPr lang="ru-RU" sz="1400" dirty="0">
                <a:latin typeface="Arial" charset="0"/>
                <a:cs typeface="Arial" charset="0"/>
              </a:rPr>
              <a:t>05		Закрытие весенней сессии программы «Школа на ладони» (подведение итогов конкурсной	программы	 для школьников)	</a:t>
            </a:r>
          </a:p>
          <a:p>
            <a:pPr marL="228600" indent="-228600">
              <a:defRPr/>
            </a:pPr>
            <a:r>
              <a:rPr lang="ru-RU" sz="1400" dirty="0">
                <a:latin typeface="Arial" charset="0"/>
                <a:cs typeface="Arial" charset="0"/>
              </a:rPr>
              <a:t>08-09	Международная научно-практическая конференция</a:t>
            </a:r>
          </a:p>
          <a:p>
            <a:pPr>
              <a:defRPr/>
            </a:pPr>
            <a:r>
              <a:rPr lang="ru-RU" sz="14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ru-RU" sz="1000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endParaRPr lang="ru-RU" sz="1000" dirty="0">
              <a:latin typeface="Arial" charset="0"/>
              <a:cs typeface="Arial" charset="0"/>
            </a:endParaRPr>
          </a:p>
        </p:txBody>
      </p:sp>
      <p:grpSp>
        <p:nvGrpSpPr>
          <p:cNvPr id="43013" name="Группа 18"/>
          <p:cNvGrpSpPr>
            <a:grpSpLocks/>
          </p:cNvGrpSpPr>
          <p:nvPr/>
        </p:nvGrpSpPr>
        <p:grpSpPr bwMode="auto">
          <a:xfrm>
            <a:off x="2524125" y="1643064"/>
            <a:ext cx="7215188" cy="4156075"/>
            <a:chOff x="1000100" y="1643050"/>
            <a:chExt cx="6929486" cy="415593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000100" y="1643050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00100" y="2108171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000100" y="2697114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000100" y="3186048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000100" y="3644819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000100" y="4109941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000100" y="4621099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000100" y="5319575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000100" y="5798984"/>
              <a:ext cx="692948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320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Сетевая научно-практическая конференция исследовательских и проектных работ школьников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739901"/>
            <a:ext cx="8905702" cy="430146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000" b="1" dirty="0" smtClean="0"/>
              <a:t>Название </a:t>
            </a:r>
            <a:r>
              <a:rPr lang="ru-RU" sz="2000" b="1" dirty="0"/>
              <a:t>конференции: «Мир и я: стратегия открытий и преобразований»</a:t>
            </a:r>
            <a:endParaRPr lang="ru-RU" sz="2000" dirty="0"/>
          </a:p>
          <a:p>
            <a:pPr algn="ctr" fontAlgn="base"/>
            <a:r>
              <a:rPr lang="ru-RU" sz="2000" b="1" dirty="0"/>
              <a:t>Время проведения</a:t>
            </a:r>
            <a:r>
              <a:rPr lang="ru-RU" sz="2000" dirty="0"/>
              <a:t>: </a:t>
            </a:r>
          </a:p>
          <a:p>
            <a:pPr algn="ctr" fontAlgn="base"/>
            <a:r>
              <a:rPr lang="ru-RU" sz="2000" dirty="0"/>
              <a:t>4 - 17 апреля (заочный этап, работы размещаются на сайте конкурса);</a:t>
            </a:r>
          </a:p>
          <a:p>
            <a:pPr algn="ctr" fontAlgn="base"/>
            <a:r>
              <a:rPr lang="ru-RU" sz="2000" dirty="0"/>
              <a:t>18 - 27 апреля (проверка работ экспертами проекта, все участники конкурса получат письменные отзывы на сайте конкурсов);</a:t>
            </a:r>
          </a:p>
          <a:p>
            <a:pPr algn="ctr" fontAlgn="base"/>
            <a:r>
              <a:rPr lang="ru-RU" sz="2000" dirty="0"/>
              <a:t>28 - 30 апреля (лучшие работы в каждой возрастной группе будут размещены на сайте Лиги в «событии» и на сайте конкурсных программ «Школа на ладони</a:t>
            </a:r>
            <a:r>
              <a:rPr lang="ru-RU" sz="2000" dirty="0" smtClean="0"/>
              <a:t>»)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05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СПАСИБО ЗА ВНИМАНИЕ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8063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Распоряжение министерства образования и науки Хабаровского края от 02.02.2016 г. № 129 «О </a:t>
            </a:r>
            <a:r>
              <a:rPr lang="ru-RU" sz="2000" dirty="0">
                <a:solidFill>
                  <a:schemeClr val="tx1"/>
                </a:solidFill>
              </a:rPr>
              <a:t>деятельности ресурсного центра Хабаровской краевой сети инновационных образовательных организаций в 2016 </a:t>
            </a:r>
            <a:r>
              <a:rPr lang="ru-RU" sz="2000" dirty="0" smtClean="0">
                <a:solidFill>
                  <a:schemeClr val="tx1"/>
                </a:solidFill>
              </a:rPr>
              <a:t>году»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54" y="1630497"/>
            <a:ext cx="9485524" cy="4410866"/>
          </a:xfrm>
        </p:spPr>
        <p:txBody>
          <a:bodyPr/>
          <a:lstStyle/>
          <a:p>
            <a:pPr algn="just"/>
            <a:r>
              <a:rPr lang="ru-RU" sz="2400" dirty="0" smtClean="0"/>
              <a:t>Краевое государственное автономное общеобразовательное учреждение </a:t>
            </a:r>
            <a:r>
              <a:rPr lang="ru-RU" sz="2400" dirty="0"/>
              <a:t>"Краевой центр </a:t>
            </a:r>
            <a:r>
              <a:rPr lang="ru-RU" sz="2400" dirty="0" smtClean="0"/>
              <a:t>образования« - статус </a:t>
            </a:r>
            <a:r>
              <a:rPr lang="ru-RU" sz="2400" b="1" dirty="0" smtClean="0"/>
              <a:t>ресурсного </a:t>
            </a:r>
            <a:r>
              <a:rPr lang="ru-RU" sz="2400" b="1" dirty="0"/>
              <a:t>центра Хабаровской краевой сети инновационных образовательных организаций, реализующих образовательные программы в области естественнонаучного образования, высоких наукоемких технологий, в том числе, </a:t>
            </a:r>
            <a:r>
              <a:rPr lang="ru-RU" sz="2400" b="1" dirty="0" err="1"/>
              <a:t>нанотехнологий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just"/>
            <a:r>
              <a:rPr lang="ru-RU" sz="2400" u="sng" dirty="0" smtClean="0">
                <a:hlinkClick r:id="rId2" action="ppaction://hlinkfile"/>
              </a:rPr>
              <a:t>Образовательные организации </a:t>
            </a:r>
            <a:r>
              <a:rPr lang="ru-RU" sz="2400" u="sng" dirty="0">
                <a:hlinkClick r:id="rId2" action="ppaction://hlinkfile"/>
              </a:rPr>
              <a:t>Краевой инновационной сети в 2016 </a:t>
            </a:r>
            <a:r>
              <a:rPr lang="ru-RU" sz="2400" u="sng" dirty="0" smtClean="0">
                <a:hlinkClick r:id="rId2" action="ppaction://hlinkfile"/>
              </a:rPr>
              <a:t>году: 17 образовательных организаций из 7 муниципальных образований края</a:t>
            </a:r>
            <a:endParaRPr lang="ru-RU" sz="2400" b="1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67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038901" cy="68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Сайт Регионального центра Хабаровской краевой инновационной сети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34232"/>
            <a:ext cx="8293099" cy="51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651" y="2082457"/>
            <a:ext cx="3483989" cy="576064"/>
          </a:xfrm>
        </p:spPr>
        <p:txBody>
          <a:bodyPr>
            <a:normAutofit/>
          </a:bodyPr>
          <a:lstStyle/>
          <a:p>
            <a:pPr algn="l"/>
            <a:endParaRPr lang="ru-RU" sz="2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69948877"/>
              </p:ext>
            </p:extLst>
          </p:nvPr>
        </p:nvGraphicFramePr>
        <p:xfrm>
          <a:off x="892365" y="946407"/>
          <a:ext cx="10906699" cy="516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0646" y="147550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Что такое ресурсный центр?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80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9501" y="355600"/>
            <a:ext cx="9159876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Arial" charset="0"/>
                <a:cs typeface="Arial" charset="0"/>
              </a:rPr>
              <a:t>Возможности РЦ</a:t>
            </a:r>
          </a:p>
          <a:p>
            <a:pPr>
              <a:defRPr/>
            </a:pPr>
            <a:endParaRPr lang="ru-RU" sz="2800" b="1" dirty="0">
              <a:latin typeface="Arial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sz="2800" dirty="0">
                <a:latin typeface="Arial" charset="0"/>
                <a:cs typeface="Arial" charset="0"/>
              </a:rPr>
              <a:t>Выход на предприятия региона </a:t>
            </a:r>
            <a:r>
              <a:rPr lang="ru-RU" sz="2800" dirty="0" smtClean="0">
                <a:latin typeface="Arial" charset="0"/>
                <a:cs typeface="Arial" charset="0"/>
              </a:rPr>
              <a:t>(выход </a:t>
            </a:r>
            <a:r>
              <a:rPr lang="ru-RU" sz="2800" dirty="0">
                <a:latin typeface="Arial" charset="0"/>
                <a:cs typeface="Arial" charset="0"/>
              </a:rPr>
              <a:t>на бизнес-структуры, поддержка региональными государственными структурами): интеграция усилий государственных и общественных структур и ведомств в работе с детьми и молодежью, разработка межотраслевых механизмов взаимодействия.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sz="2800" dirty="0" smtClean="0">
                <a:latin typeface="Arial" charset="0"/>
                <a:cs typeface="Arial" charset="0"/>
              </a:rPr>
              <a:t> </a:t>
            </a:r>
            <a:r>
              <a:rPr lang="ru-RU" sz="2800" dirty="0">
                <a:latin typeface="Arial" charset="0"/>
                <a:cs typeface="Arial" charset="0"/>
              </a:rPr>
              <a:t>Привлечение научного сообщества и инновационного бизнеса к решению актуальных проблем обновления образования, в том числе, используя потенциал, накопленный в рамках реализации образовательной </a:t>
            </a:r>
            <a:r>
              <a:rPr lang="ru-RU" sz="2800" dirty="0" smtClean="0">
                <a:latin typeface="Arial" charset="0"/>
                <a:cs typeface="Arial" charset="0"/>
              </a:rPr>
              <a:t>Программы</a:t>
            </a:r>
            <a:endParaRPr lang="ru-R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2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100" y="914400"/>
            <a:ext cx="1033779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defRPr/>
            </a:pPr>
            <a:r>
              <a:rPr lang="ru-RU" sz="2400" b="1" dirty="0">
                <a:latin typeface="Arial" charset="0"/>
                <a:cs typeface="Arial" charset="0"/>
              </a:rPr>
              <a:t>Возможности РЦ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ru-RU" sz="2400" dirty="0">
                <a:latin typeface="Arial" charset="0"/>
                <a:cs typeface="Arial" charset="0"/>
              </a:rPr>
              <a:t>Разработка и реализация дополнительных образовательных программ для педагогов, </a:t>
            </a:r>
            <a:r>
              <a:rPr lang="ru-RU" sz="2400" dirty="0" smtClean="0">
                <a:latin typeface="Arial" charset="0"/>
                <a:cs typeface="Arial" charset="0"/>
              </a:rPr>
              <a:t>школьников в </a:t>
            </a:r>
            <a:r>
              <a:rPr lang="ru-RU" sz="2400" dirty="0">
                <a:latin typeface="Arial" charset="0"/>
                <a:cs typeface="Arial" charset="0"/>
              </a:rPr>
              <a:t>области новых технологий, инновационного </a:t>
            </a:r>
            <a:r>
              <a:rPr lang="ru-RU" sz="2400" dirty="0" smtClean="0">
                <a:latin typeface="Arial" charset="0"/>
                <a:cs typeface="Arial" charset="0"/>
              </a:rPr>
              <a:t>предпринимательства; </a:t>
            </a:r>
            <a:r>
              <a:rPr lang="ru-RU" sz="2400" dirty="0">
                <a:latin typeface="Arial" charset="0"/>
                <a:cs typeface="Arial" charset="0"/>
              </a:rPr>
              <a:t>внедрение образовательных модулей, связанных с </a:t>
            </a:r>
            <a:r>
              <a:rPr lang="ru-RU" sz="2400" dirty="0" err="1" smtClean="0">
                <a:latin typeface="Arial" charset="0"/>
                <a:cs typeface="Arial" charset="0"/>
              </a:rPr>
              <a:t>нанотехнологиями</a:t>
            </a:r>
            <a:r>
              <a:rPr lang="ru-RU" sz="2400" dirty="0">
                <a:latin typeface="Arial" charset="0"/>
                <a:cs typeface="Arial" charset="0"/>
              </a:rPr>
              <a:t>, биотехнологиями, микроэлектроникой, робототехникой, развитием проектной и исследовательской деятельности учащихся.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ru-RU" sz="2400" dirty="0">
                <a:latin typeface="Arial" charset="0"/>
                <a:cs typeface="Arial" charset="0"/>
              </a:rPr>
              <a:t>Разработка и проведение каникулярных образовательных программ для </a:t>
            </a:r>
            <a:r>
              <a:rPr lang="ru-RU" sz="2400" dirty="0" smtClean="0">
                <a:latin typeface="Arial" charset="0"/>
                <a:cs typeface="Arial" charset="0"/>
              </a:rPr>
              <a:t>школьников и педагогов, </a:t>
            </a:r>
            <a:r>
              <a:rPr lang="ru-RU" sz="2400" dirty="0">
                <a:latin typeface="Arial" charset="0"/>
                <a:cs typeface="Arial" charset="0"/>
              </a:rPr>
              <a:t>проведение региональной каникулярной научно-практической школы «</a:t>
            </a:r>
            <a:r>
              <a:rPr lang="ru-RU" sz="2400" dirty="0" err="1" smtClean="0">
                <a:latin typeface="Arial" charset="0"/>
                <a:cs typeface="Arial" charset="0"/>
              </a:rPr>
              <a:t>Наноград</a:t>
            </a:r>
            <a:r>
              <a:rPr lang="ru-RU" sz="2400" dirty="0" smtClean="0">
                <a:latin typeface="Arial" charset="0"/>
                <a:cs typeface="Arial" charset="0"/>
              </a:rPr>
              <a:t>- 27 региона»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57060"/>
            <a:ext cx="8596668" cy="13208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Страница Ресурсного центра на Школьной Лиги РОСНАНО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07" y="1577861"/>
            <a:ext cx="11380424" cy="55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5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883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Рисунок 3" descr="Сообщество ШЛР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9" y="952500"/>
            <a:ext cx="4987925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2509839" y="4446589"/>
            <a:ext cx="29289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Москва  - 48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СПб – 43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Пензенская область  - 49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Белгородская область  -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Республика Карелия -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Мурманская область - </a:t>
            </a:r>
          </a:p>
        </p:txBody>
      </p: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7464425" y="4422776"/>
            <a:ext cx="20002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Элиста – 17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Уфа - 5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Томск - 7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Чебоксары - 5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Сургут -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Хабаровск - 11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4375846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509</Words>
  <Application>Microsoft Office PowerPoint</Application>
  <PresentationFormat>Широкоэкранный</PresentationFormat>
  <Paragraphs>95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Грань</vt:lpstr>
      <vt:lpstr>О региональном ресурсном центре Хабаровской краевой сети инновационных образовательных организаций, реализующих образовательные программы в области естественнонаучного образования, высоких наукоемких технологий, в том числе, нанотехнологий </vt:lpstr>
      <vt:lpstr>Распоряжение министерства образования и науки Хабаровского края от 02.02.2016 г. № 129 «О деятельности ресурсного центра Хабаровской краевой сети инновационных образовательных организаций в 2016 году» </vt:lpstr>
      <vt:lpstr>Презентация PowerPoint</vt:lpstr>
      <vt:lpstr>Сайт Регионального центра Хабаровской краевой инновационной сети</vt:lpstr>
      <vt:lpstr>Презентация PowerPoint</vt:lpstr>
      <vt:lpstr>Презентация PowerPoint</vt:lpstr>
      <vt:lpstr>Презентация PowerPoint</vt:lpstr>
      <vt:lpstr>Страница Ресурсного центра на Школьной Лиги РОСНАНО</vt:lpstr>
      <vt:lpstr>Презентация PowerPoint</vt:lpstr>
      <vt:lpstr>Презентация PowerPoint</vt:lpstr>
      <vt:lpstr>Презентация PowerPoint</vt:lpstr>
      <vt:lpstr>Сетевая научно-практическая конференция исследовательских и проектных работ школьников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региональном ресурсном центре Хабаровской краевой сети инновационных образовательных организаций, реализующих образовательные программы в области естественнонаучного образования, высоких наукоемких технологий, в том числе, нанотехнологий</dc:title>
  <dc:creator>Ольга Петровна Перминова</dc:creator>
  <cp:lastModifiedBy>Оксана Владимировна Сухова</cp:lastModifiedBy>
  <cp:revision>16</cp:revision>
  <cp:lastPrinted>2016-03-11T01:33:19Z</cp:lastPrinted>
  <dcterms:created xsi:type="dcterms:W3CDTF">2016-03-10T08:34:10Z</dcterms:created>
  <dcterms:modified xsi:type="dcterms:W3CDTF">2016-04-19T23:37:01Z</dcterms:modified>
</cp:coreProperties>
</file>